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notesSlides/notesSlide3.xml" ContentType="application/vnd.openxmlformats-officedocument.presentationml.notesSlide+xml"/>
  <Override PartName="/ppt/charts/chart6.xml" ContentType="application/vnd.openxmlformats-officedocument.drawingml.chart+xml"/>
  <Override PartName="/ppt/drawings/drawing2.xml" ContentType="application/vnd.openxmlformats-officedocument.drawingml.chartshapes+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notesSlides/notesSlide4.xml" ContentType="application/vnd.openxmlformats-officedocument.presentationml.notesSlide+xml"/>
  <Override PartName="/ppt/charts/chart11.xml" ContentType="application/vnd.openxmlformats-officedocument.drawingml.chart+xml"/>
  <Override PartName="/ppt/notesSlides/notesSlide5.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notesMasterIdLst>
    <p:notesMasterId r:id="rId28"/>
  </p:notesMasterIdLst>
  <p:sldIdLst>
    <p:sldId id="256" r:id="rId2"/>
    <p:sldId id="257" r:id="rId3"/>
    <p:sldId id="258" r:id="rId4"/>
    <p:sldId id="266" r:id="rId5"/>
    <p:sldId id="272" r:id="rId6"/>
    <p:sldId id="274" r:id="rId7"/>
    <p:sldId id="276" r:id="rId8"/>
    <p:sldId id="278" r:id="rId9"/>
    <p:sldId id="280" r:id="rId10"/>
    <p:sldId id="301" r:id="rId11"/>
    <p:sldId id="288" r:id="rId12"/>
    <p:sldId id="309" r:id="rId13"/>
    <p:sldId id="311" r:id="rId14"/>
    <p:sldId id="290" r:id="rId15"/>
    <p:sldId id="294" r:id="rId16"/>
    <p:sldId id="296" r:id="rId17"/>
    <p:sldId id="264" r:id="rId18"/>
    <p:sldId id="320" r:id="rId19"/>
    <p:sldId id="326" r:id="rId20"/>
    <p:sldId id="329" r:id="rId21"/>
    <p:sldId id="316" r:id="rId22"/>
    <p:sldId id="317" r:id="rId23"/>
    <p:sldId id="321" r:id="rId24"/>
    <p:sldId id="323" r:id="rId25"/>
    <p:sldId id="322" r:id="rId26"/>
    <p:sldId id="32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27"/>
    <p:restoredTop sz="95707"/>
  </p:normalViewPr>
  <p:slideViewPr>
    <p:cSldViewPr snapToGrid="0" snapToObjects="1">
      <p:cViewPr varScale="1">
        <p:scale>
          <a:sx n="109" d="100"/>
          <a:sy n="109" d="100"/>
        </p:scale>
        <p:origin x="4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FF6C-3C4B-85FC-54509AEBE333}"/>
              </c:ext>
            </c:extLst>
          </c:dPt>
          <c:dPt>
            <c:idx val="1"/>
            <c:invertIfNegative val="0"/>
            <c:bubble3D val="0"/>
            <c:spPr>
              <a:solidFill>
                <a:srgbClr val="507CB6"/>
              </a:solidFill>
              <a:ln w="0">
                <a:noFill/>
              </a:ln>
            </c:spPr>
            <c:extLst>
              <c:ext xmlns:c16="http://schemas.microsoft.com/office/drawing/2014/chart" uri="{C3380CC4-5D6E-409C-BE32-E72D297353CC}">
                <c16:uniqueId val="{00000003-FF6C-3C4B-85FC-54509AEBE333}"/>
              </c:ext>
            </c:extLst>
          </c:dPt>
          <c:dPt>
            <c:idx val="2"/>
            <c:invertIfNegative val="0"/>
            <c:bubble3D val="0"/>
            <c:spPr>
              <a:solidFill>
                <a:srgbClr val="F9BE00"/>
              </a:solidFill>
              <a:ln w="0">
                <a:noFill/>
              </a:ln>
            </c:spPr>
            <c:extLst>
              <c:ext xmlns:c16="http://schemas.microsoft.com/office/drawing/2014/chart" uri="{C3380CC4-5D6E-409C-BE32-E72D297353CC}">
                <c16:uniqueId val="{00000005-FF6C-3C4B-85FC-54509AEBE333}"/>
              </c:ext>
            </c:extLst>
          </c:dPt>
          <c:dPt>
            <c:idx val="3"/>
            <c:invertIfNegative val="0"/>
            <c:bubble3D val="0"/>
            <c:spPr>
              <a:solidFill>
                <a:srgbClr val="6BC8CD"/>
              </a:solidFill>
              <a:ln w="0">
                <a:noFill/>
              </a:ln>
            </c:spPr>
            <c:extLst>
              <c:ext xmlns:c16="http://schemas.microsoft.com/office/drawing/2014/chart" uri="{C3380CC4-5D6E-409C-BE32-E72D297353CC}">
                <c16:uniqueId val="{00000007-FF6C-3C4B-85FC-54509AEBE333}"/>
              </c:ext>
            </c:extLst>
          </c:dPt>
          <c:dPt>
            <c:idx val="4"/>
            <c:invertIfNegative val="0"/>
            <c:bubble3D val="0"/>
            <c:spPr>
              <a:solidFill>
                <a:srgbClr val="FF8B4F"/>
              </a:solidFill>
              <a:ln w="0">
                <a:noFill/>
              </a:ln>
            </c:spPr>
            <c:extLst>
              <c:ext xmlns:c16="http://schemas.microsoft.com/office/drawing/2014/chart" uri="{C3380CC4-5D6E-409C-BE32-E72D297353CC}">
                <c16:uniqueId val="{00000009-FF6C-3C4B-85FC-54509AEBE333}"/>
              </c:ext>
            </c:extLst>
          </c:dPt>
          <c:dPt>
            <c:idx val="5"/>
            <c:invertIfNegative val="0"/>
            <c:bubble3D val="0"/>
            <c:spPr>
              <a:solidFill>
                <a:srgbClr val="7D5E90"/>
              </a:solidFill>
              <a:ln w="0">
                <a:noFill/>
              </a:ln>
            </c:spPr>
            <c:extLst>
              <c:ext xmlns:c16="http://schemas.microsoft.com/office/drawing/2014/chart" uri="{C3380CC4-5D6E-409C-BE32-E72D297353CC}">
                <c16:uniqueId val="{0000000B-FF6C-3C4B-85FC-54509AEBE333}"/>
              </c:ext>
            </c:extLst>
          </c:dPt>
          <c:dPt>
            <c:idx val="6"/>
            <c:invertIfNegative val="0"/>
            <c:bubble3D val="0"/>
            <c:spPr>
              <a:solidFill>
                <a:srgbClr val="D25F90"/>
              </a:solidFill>
              <a:ln w="0">
                <a:noFill/>
              </a:ln>
            </c:spPr>
            <c:extLst>
              <c:ext xmlns:c16="http://schemas.microsoft.com/office/drawing/2014/chart" uri="{C3380CC4-5D6E-409C-BE32-E72D297353CC}">
                <c16:uniqueId val="{0000000D-FF6C-3C4B-85FC-54509AEBE333}"/>
              </c:ext>
            </c:extLst>
          </c:dPt>
          <c:dPt>
            <c:idx val="7"/>
            <c:invertIfNegative val="0"/>
            <c:bubble3D val="0"/>
            <c:spPr>
              <a:solidFill>
                <a:srgbClr val="C7B879"/>
              </a:solidFill>
              <a:ln w="0">
                <a:noFill/>
              </a:ln>
            </c:spPr>
            <c:extLst>
              <c:ext xmlns:c16="http://schemas.microsoft.com/office/drawing/2014/chart" uri="{C3380CC4-5D6E-409C-BE32-E72D297353CC}">
                <c16:uniqueId val="{0000000F-FF6C-3C4B-85FC-54509AEBE333}"/>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Yes - full time</c:v>
                </c:pt>
                <c:pt idx="1">
                  <c:v>Yes - part time</c:v>
                </c:pt>
                <c:pt idx="2">
                  <c:v>No - retired</c:v>
                </c:pt>
                <c:pt idx="3">
                  <c:v>No - not employed</c:v>
                </c:pt>
                <c:pt idx="4">
                  <c:v>No - looking for work</c:v>
                </c:pt>
                <c:pt idx="5">
                  <c:v>Employed out of ADK region</c:v>
                </c:pt>
                <c:pt idx="6">
                  <c:v>Telecommute in ADK region</c:v>
                </c:pt>
                <c:pt idx="7">
                  <c:v>Telecommute out of ADK region</c:v>
                </c:pt>
              </c:strCache>
            </c:strRef>
          </c:cat>
          <c:val>
            <c:numRef>
              <c:f>Sheet1!$B$2:$B$9</c:f>
              <c:numCache>
                <c:formatCode>0.00%</c:formatCode>
                <c:ptCount val="8"/>
                <c:pt idx="0">
                  <c:v>0.35709999999999997</c:v>
                </c:pt>
                <c:pt idx="1">
                  <c:v>0.123</c:v>
                </c:pt>
                <c:pt idx="2">
                  <c:v>0.33329999999999999</c:v>
                </c:pt>
                <c:pt idx="3">
                  <c:v>3.5700000000000003E-2</c:v>
                </c:pt>
                <c:pt idx="4">
                  <c:v>4.0000000000000001E-3</c:v>
                </c:pt>
                <c:pt idx="5">
                  <c:v>7.1400000000000005E-2</c:v>
                </c:pt>
                <c:pt idx="6">
                  <c:v>7.9000000000000008E-3</c:v>
                </c:pt>
                <c:pt idx="7">
                  <c:v>0.123</c:v>
                </c:pt>
              </c:numCache>
            </c:numRef>
          </c:val>
          <c:extLst>
            <c:ext xmlns:c16="http://schemas.microsoft.com/office/drawing/2014/chart" uri="{C3380CC4-5D6E-409C-BE32-E72D297353CC}">
              <c16:uniqueId val="{00000010-FF6C-3C4B-85FC-54509AEBE333}"/>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col"/>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6D3-5342-850A-A7B886F90934}"/>
              </c:ext>
            </c:extLst>
          </c:dPt>
          <c:dPt>
            <c:idx val="1"/>
            <c:invertIfNegative val="0"/>
            <c:bubble3D val="0"/>
            <c:spPr>
              <a:solidFill>
                <a:srgbClr val="507CB6"/>
              </a:solidFill>
              <a:ln w="0">
                <a:noFill/>
              </a:ln>
            </c:spPr>
            <c:extLst>
              <c:ext xmlns:c16="http://schemas.microsoft.com/office/drawing/2014/chart" uri="{C3380CC4-5D6E-409C-BE32-E72D297353CC}">
                <c16:uniqueId val="{00000003-26D3-5342-850A-A7B886F90934}"/>
              </c:ext>
            </c:extLst>
          </c:dPt>
          <c:dPt>
            <c:idx val="2"/>
            <c:invertIfNegative val="0"/>
            <c:bubble3D val="0"/>
            <c:spPr>
              <a:solidFill>
                <a:srgbClr val="F9BE00"/>
              </a:solidFill>
              <a:ln w="0">
                <a:noFill/>
              </a:ln>
            </c:spPr>
            <c:extLst>
              <c:ext xmlns:c16="http://schemas.microsoft.com/office/drawing/2014/chart" uri="{C3380CC4-5D6E-409C-BE32-E72D297353CC}">
                <c16:uniqueId val="{00000005-26D3-5342-850A-A7B886F90934}"/>
              </c:ext>
            </c:extLst>
          </c:dPt>
          <c:dPt>
            <c:idx val="3"/>
            <c:invertIfNegative val="0"/>
            <c:bubble3D val="0"/>
            <c:spPr>
              <a:solidFill>
                <a:srgbClr val="6BC8CD"/>
              </a:solidFill>
              <a:ln w="0">
                <a:noFill/>
              </a:ln>
            </c:spPr>
            <c:extLst>
              <c:ext xmlns:c16="http://schemas.microsoft.com/office/drawing/2014/chart" uri="{C3380CC4-5D6E-409C-BE32-E72D297353CC}">
                <c16:uniqueId val="{00000007-26D3-5342-850A-A7B886F90934}"/>
              </c:ext>
            </c:extLst>
          </c:dPt>
          <c:dPt>
            <c:idx val="4"/>
            <c:invertIfNegative val="0"/>
            <c:bubble3D val="0"/>
            <c:spPr>
              <a:solidFill>
                <a:srgbClr val="FF8B4F"/>
              </a:solidFill>
              <a:ln w="0">
                <a:noFill/>
              </a:ln>
            </c:spPr>
            <c:extLst>
              <c:ext xmlns:c16="http://schemas.microsoft.com/office/drawing/2014/chart" uri="{C3380CC4-5D6E-409C-BE32-E72D297353CC}">
                <c16:uniqueId val="{00000009-26D3-5342-850A-A7B886F90934}"/>
              </c:ext>
            </c:extLst>
          </c:dPt>
          <c:dPt>
            <c:idx val="5"/>
            <c:invertIfNegative val="0"/>
            <c:bubble3D val="0"/>
            <c:spPr>
              <a:solidFill>
                <a:srgbClr val="7D5E90"/>
              </a:solidFill>
              <a:ln w="0">
                <a:noFill/>
              </a:ln>
            </c:spPr>
            <c:extLst>
              <c:ext xmlns:c16="http://schemas.microsoft.com/office/drawing/2014/chart" uri="{C3380CC4-5D6E-409C-BE32-E72D297353CC}">
                <c16:uniqueId val="{0000000B-26D3-5342-850A-A7B886F90934}"/>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Apartment</c:v>
                </c:pt>
                <c:pt idx="1">
                  <c:v>Townhouse</c:v>
                </c:pt>
                <c:pt idx="2">
                  <c:v>Movable dwelling (Trailer/mobile home)</c:v>
                </c:pt>
                <c:pt idx="3">
                  <c:v>Duplex</c:v>
                </c:pt>
                <c:pt idx="4">
                  <c:v>Condominium</c:v>
                </c:pt>
                <c:pt idx="5">
                  <c:v>Single - detached house</c:v>
                </c:pt>
              </c:strCache>
            </c:strRef>
          </c:cat>
          <c:val>
            <c:numRef>
              <c:f>Sheet1!$B$2:$B$7</c:f>
              <c:numCache>
                <c:formatCode>0.00%</c:formatCode>
                <c:ptCount val="6"/>
                <c:pt idx="0">
                  <c:v>4.3999999999999997E-2</c:v>
                </c:pt>
                <c:pt idx="1">
                  <c:v>3.5999999999999997E-2</c:v>
                </c:pt>
                <c:pt idx="2">
                  <c:v>8.0000000000000002E-3</c:v>
                </c:pt>
                <c:pt idx="3">
                  <c:v>1.6E-2</c:v>
                </c:pt>
                <c:pt idx="4">
                  <c:v>2.4E-2</c:v>
                </c:pt>
                <c:pt idx="5">
                  <c:v>0.95599999999999996</c:v>
                </c:pt>
              </c:numCache>
            </c:numRef>
          </c:val>
          <c:extLst>
            <c:ext xmlns:c16="http://schemas.microsoft.com/office/drawing/2014/chart" uri="{C3380CC4-5D6E-409C-BE32-E72D297353CC}">
              <c16:uniqueId val="{0000000C-26D3-5342-850A-A7B886F90934}"/>
            </c:ext>
          </c:extLst>
        </c:ser>
        <c:dLbls>
          <c:showLegendKey val="0"/>
          <c:showVal val="1"/>
          <c:showCatName val="0"/>
          <c:showSerName val="0"/>
          <c:showPercent val="0"/>
          <c:showBubbleSize val="0"/>
        </c:dLbls>
        <c:gapWidth val="50"/>
        <c:overlap val="100"/>
        <c:axId val="2068027336"/>
        <c:axId val="2113994440"/>
      </c:barChart>
      <c:catAx>
        <c:axId val="2068027336"/>
        <c:scaling>
          <c:orientation val="minMax"/>
        </c:scaling>
        <c:delete val="0"/>
        <c:axPos val="b"/>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l"/>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9364-5340-B141-D85BB0E113C8}"/>
              </c:ext>
            </c:extLst>
          </c:dPt>
          <c:dPt>
            <c:idx val="1"/>
            <c:invertIfNegative val="0"/>
            <c:bubble3D val="0"/>
            <c:spPr>
              <a:solidFill>
                <a:srgbClr val="507CB6"/>
              </a:solidFill>
              <a:ln w="0">
                <a:noFill/>
              </a:ln>
            </c:spPr>
            <c:extLst>
              <c:ext xmlns:c16="http://schemas.microsoft.com/office/drawing/2014/chart" uri="{C3380CC4-5D6E-409C-BE32-E72D297353CC}">
                <c16:uniqueId val="{00000003-9364-5340-B141-D85BB0E113C8}"/>
              </c:ext>
            </c:extLst>
          </c:dPt>
          <c:dPt>
            <c:idx val="2"/>
            <c:invertIfNegative val="0"/>
            <c:bubble3D val="0"/>
            <c:spPr>
              <a:solidFill>
                <a:srgbClr val="F9BE00"/>
              </a:solidFill>
              <a:ln w="0">
                <a:noFill/>
              </a:ln>
            </c:spPr>
            <c:extLst>
              <c:ext xmlns:c16="http://schemas.microsoft.com/office/drawing/2014/chart" uri="{C3380CC4-5D6E-409C-BE32-E72D297353CC}">
                <c16:uniqueId val="{00000005-9364-5340-B141-D85BB0E113C8}"/>
              </c:ext>
            </c:extLst>
          </c:dPt>
          <c:dPt>
            <c:idx val="3"/>
            <c:invertIfNegative val="0"/>
            <c:bubble3D val="0"/>
            <c:spPr>
              <a:solidFill>
                <a:srgbClr val="6BC8CD"/>
              </a:solidFill>
              <a:ln w="0">
                <a:noFill/>
              </a:ln>
            </c:spPr>
            <c:extLst>
              <c:ext xmlns:c16="http://schemas.microsoft.com/office/drawing/2014/chart" uri="{C3380CC4-5D6E-409C-BE32-E72D297353CC}">
                <c16:uniqueId val="{00000007-9364-5340-B141-D85BB0E113C8}"/>
              </c:ext>
            </c:extLst>
          </c:dPt>
          <c:dPt>
            <c:idx val="4"/>
            <c:invertIfNegative val="0"/>
            <c:bubble3D val="0"/>
            <c:spPr>
              <a:solidFill>
                <a:srgbClr val="FF8B4F"/>
              </a:solidFill>
              <a:ln w="0">
                <a:noFill/>
              </a:ln>
            </c:spPr>
            <c:extLst>
              <c:ext xmlns:c16="http://schemas.microsoft.com/office/drawing/2014/chart" uri="{C3380CC4-5D6E-409C-BE32-E72D297353CC}">
                <c16:uniqueId val="{00000009-9364-5340-B141-D85BB0E113C8}"/>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Individual-no rental housing</c:v>
                </c:pt>
                <c:pt idx="1">
                  <c:v>Family-no rental housing</c:v>
                </c:pt>
                <c:pt idx="2">
                  <c:v>Ind.-no affordable home</c:v>
                </c:pt>
                <c:pt idx="3">
                  <c:v>Family-no affordable home</c:v>
                </c:pt>
                <c:pt idx="4">
                  <c:v>No, I do not know anyone who has had difficulty finding housing in Keene.</c:v>
                </c:pt>
              </c:strCache>
            </c:strRef>
          </c:cat>
          <c:val>
            <c:numRef>
              <c:f>Sheet1!$B$2:$B$6</c:f>
              <c:numCache>
                <c:formatCode>0.00%</c:formatCode>
                <c:ptCount val="5"/>
                <c:pt idx="0">
                  <c:v>0.47410000000000002</c:v>
                </c:pt>
                <c:pt idx="1">
                  <c:v>0.54579999999999995</c:v>
                </c:pt>
                <c:pt idx="2">
                  <c:v>0.3705</c:v>
                </c:pt>
                <c:pt idx="3">
                  <c:v>0.5857</c:v>
                </c:pt>
                <c:pt idx="4">
                  <c:v>0.17929999999999999</c:v>
                </c:pt>
              </c:numCache>
            </c:numRef>
          </c:val>
          <c:extLst>
            <c:ext xmlns:c16="http://schemas.microsoft.com/office/drawing/2014/chart" uri="{C3380CC4-5D6E-409C-BE32-E72D297353CC}">
              <c16:uniqueId val="{0000000A-9364-5340-B141-D85BB0E113C8}"/>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col"/>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378-1341-9035-8CA34F267CCB}"/>
              </c:ext>
            </c:extLst>
          </c:dPt>
          <c:dPt>
            <c:idx val="1"/>
            <c:invertIfNegative val="0"/>
            <c:bubble3D val="0"/>
            <c:spPr>
              <a:solidFill>
                <a:srgbClr val="507CB6"/>
              </a:solidFill>
              <a:ln w="0">
                <a:noFill/>
              </a:ln>
            </c:spPr>
            <c:extLst>
              <c:ext xmlns:c16="http://schemas.microsoft.com/office/drawing/2014/chart" uri="{C3380CC4-5D6E-409C-BE32-E72D297353CC}">
                <c16:uniqueId val="{00000003-2378-1341-9035-8CA34F267CCB}"/>
              </c:ext>
            </c:extLst>
          </c:dPt>
          <c:dPt>
            <c:idx val="2"/>
            <c:invertIfNegative val="0"/>
            <c:bubble3D val="0"/>
            <c:spPr>
              <a:solidFill>
                <a:srgbClr val="F9BE00"/>
              </a:solidFill>
              <a:ln w="0">
                <a:noFill/>
              </a:ln>
            </c:spPr>
            <c:extLst>
              <c:ext xmlns:c16="http://schemas.microsoft.com/office/drawing/2014/chart" uri="{C3380CC4-5D6E-409C-BE32-E72D297353CC}">
                <c16:uniqueId val="{00000005-2378-1341-9035-8CA34F267CCB}"/>
              </c:ext>
            </c:extLst>
          </c:dPt>
          <c:dPt>
            <c:idx val="3"/>
            <c:invertIfNegative val="0"/>
            <c:bubble3D val="0"/>
            <c:spPr>
              <a:solidFill>
                <a:srgbClr val="6BC8CD"/>
              </a:solidFill>
              <a:ln w="0">
                <a:noFill/>
              </a:ln>
            </c:spPr>
            <c:extLst>
              <c:ext xmlns:c16="http://schemas.microsoft.com/office/drawing/2014/chart" uri="{C3380CC4-5D6E-409C-BE32-E72D297353CC}">
                <c16:uniqueId val="{00000007-2378-1341-9035-8CA34F267CCB}"/>
              </c:ext>
            </c:extLst>
          </c:dPt>
          <c:dPt>
            <c:idx val="4"/>
            <c:invertIfNegative val="0"/>
            <c:bubble3D val="0"/>
            <c:spPr>
              <a:solidFill>
                <a:srgbClr val="FF8B4F"/>
              </a:solidFill>
              <a:ln w="0">
                <a:noFill/>
              </a:ln>
            </c:spPr>
            <c:extLst>
              <c:ext xmlns:c16="http://schemas.microsoft.com/office/drawing/2014/chart" uri="{C3380CC4-5D6E-409C-BE32-E72D297353CC}">
                <c16:uniqueId val="{00000009-2378-1341-9035-8CA34F267CCB}"/>
              </c:ext>
            </c:extLst>
          </c:dPt>
          <c:dPt>
            <c:idx val="5"/>
            <c:invertIfNegative val="0"/>
            <c:bubble3D val="0"/>
            <c:spPr>
              <a:solidFill>
                <a:srgbClr val="7D5E90"/>
              </a:solidFill>
              <a:ln w="0">
                <a:noFill/>
              </a:ln>
            </c:spPr>
            <c:extLst>
              <c:ext xmlns:c16="http://schemas.microsoft.com/office/drawing/2014/chart" uri="{C3380CC4-5D6E-409C-BE32-E72D297353CC}">
                <c16:uniqueId val="{0000000B-2378-1341-9035-8CA34F267CCB}"/>
              </c:ext>
            </c:extLst>
          </c:dPt>
          <c:dPt>
            <c:idx val="6"/>
            <c:invertIfNegative val="0"/>
            <c:bubble3D val="0"/>
            <c:spPr>
              <a:solidFill>
                <a:srgbClr val="D25F90"/>
              </a:solidFill>
              <a:ln w="0">
                <a:noFill/>
              </a:ln>
            </c:spPr>
            <c:extLst>
              <c:ext xmlns:c16="http://schemas.microsoft.com/office/drawing/2014/chart" uri="{C3380CC4-5D6E-409C-BE32-E72D297353CC}">
                <c16:uniqueId val="{0000000D-2378-1341-9035-8CA34F267CCB}"/>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No housing challenges in Keene.</c:v>
                </c:pt>
                <c:pt idx="1">
                  <c:v>Lack of livable wages based on cost of housing.</c:v>
                </c:pt>
                <c:pt idx="2">
                  <c:v>Quality of housing for sale.</c:v>
                </c:pt>
                <c:pt idx="3">
                  <c:v>Quality of rental stock housing.</c:v>
                </c:pt>
                <c:pt idx="4">
                  <c:v>Avail. year round rental units/affordable</c:v>
                </c:pt>
                <c:pt idx="5">
                  <c:v>Avail. afford. sing-fam housing</c:v>
                </c:pt>
                <c:pt idx="6">
                  <c:v>Other</c:v>
                </c:pt>
              </c:strCache>
            </c:strRef>
          </c:cat>
          <c:val>
            <c:numRef>
              <c:f>Sheet1!$B$2:$B$8</c:f>
              <c:numCache>
                <c:formatCode>0.00%</c:formatCode>
                <c:ptCount val="7"/>
                <c:pt idx="0">
                  <c:v>2.0199999999999999E-2</c:v>
                </c:pt>
                <c:pt idx="1">
                  <c:v>0.43149999999999999</c:v>
                </c:pt>
                <c:pt idx="2">
                  <c:v>0.1976</c:v>
                </c:pt>
                <c:pt idx="3">
                  <c:v>0.1895</c:v>
                </c:pt>
                <c:pt idx="4">
                  <c:v>0.6855</c:v>
                </c:pt>
                <c:pt idx="5">
                  <c:v>0.7581</c:v>
                </c:pt>
                <c:pt idx="6">
                  <c:v>4.8399999999999999E-2</c:v>
                </c:pt>
              </c:numCache>
            </c:numRef>
          </c:val>
          <c:extLst>
            <c:ext xmlns:c16="http://schemas.microsoft.com/office/drawing/2014/chart" uri="{C3380CC4-5D6E-409C-BE32-E72D297353CC}">
              <c16:uniqueId val="{0000000E-2378-1341-9035-8CA34F267CCB}"/>
            </c:ext>
          </c:extLst>
        </c:ser>
        <c:dLbls>
          <c:showLegendKey val="0"/>
          <c:showVal val="1"/>
          <c:showCatName val="0"/>
          <c:showSerName val="0"/>
          <c:showPercent val="0"/>
          <c:showBubbleSize val="0"/>
        </c:dLbls>
        <c:gapWidth val="50"/>
        <c:overlap val="100"/>
        <c:axId val="2068027336"/>
        <c:axId val="2113994440"/>
      </c:barChart>
      <c:catAx>
        <c:axId val="2068027336"/>
        <c:scaling>
          <c:orientation val="minMax"/>
        </c:scaling>
        <c:delete val="0"/>
        <c:axPos val="b"/>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l"/>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5FA8-C34A-A9C8-933072250843}"/>
              </c:ext>
            </c:extLst>
          </c:dPt>
          <c:dPt>
            <c:idx val="1"/>
            <c:bubble3D val="0"/>
            <c:spPr>
              <a:solidFill>
                <a:srgbClr val="507CB6"/>
              </a:solidFill>
            </c:spPr>
            <c:extLst>
              <c:ext xmlns:c16="http://schemas.microsoft.com/office/drawing/2014/chart" uri="{C3380CC4-5D6E-409C-BE32-E72D297353CC}">
                <c16:uniqueId val="{00000003-5FA8-C34A-A9C8-933072250843}"/>
              </c:ext>
            </c:extLst>
          </c:dPt>
          <c:dPt>
            <c:idx val="2"/>
            <c:bubble3D val="0"/>
            <c:spPr>
              <a:solidFill>
                <a:srgbClr val="F9BE00"/>
              </a:solidFill>
            </c:spPr>
            <c:extLst>
              <c:ext xmlns:c16="http://schemas.microsoft.com/office/drawing/2014/chart" uri="{C3380CC4-5D6E-409C-BE32-E72D297353CC}">
                <c16:uniqueId val="{00000005-5FA8-C34A-A9C8-933072250843}"/>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No problem</c:v>
                </c:pt>
                <c:pt idx="1">
                  <c:v>Minor problem</c:v>
                </c:pt>
                <c:pt idx="2">
                  <c:v>Major problem.</c:v>
                </c:pt>
              </c:strCache>
            </c:strRef>
          </c:cat>
          <c:val>
            <c:numRef>
              <c:f>Sheet1!$B$2:$B$4</c:f>
              <c:numCache>
                <c:formatCode>0%</c:formatCode>
                <c:ptCount val="3"/>
                <c:pt idx="0">
                  <c:v>0.1111</c:v>
                </c:pt>
                <c:pt idx="1">
                  <c:v>0.38890000000000002</c:v>
                </c:pt>
                <c:pt idx="2">
                  <c:v>0.5</c:v>
                </c:pt>
              </c:numCache>
            </c:numRef>
          </c:val>
          <c:extLst>
            <c:ext xmlns:c16="http://schemas.microsoft.com/office/drawing/2014/chart" uri="{C3380CC4-5D6E-409C-BE32-E72D297353CC}">
              <c16:uniqueId val="{00000006-5FA8-C34A-A9C8-933072250843}"/>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E52C-1B40-B735-69BFE516478E}"/>
              </c:ext>
            </c:extLst>
          </c:dPt>
          <c:dPt>
            <c:idx val="1"/>
            <c:invertIfNegative val="0"/>
            <c:bubble3D val="0"/>
            <c:spPr>
              <a:solidFill>
                <a:srgbClr val="507CB6"/>
              </a:solidFill>
              <a:ln w="0">
                <a:noFill/>
              </a:ln>
            </c:spPr>
            <c:extLst>
              <c:ext xmlns:c16="http://schemas.microsoft.com/office/drawing/2014/chart" uri="{C3380CC4-5D6E-409C-BE32-E72D297353CC}">
                <c16:uniqueId val="{00000003-E52C-1B40-B735-69BFE516478E}"/>
              </c:ext>
            </c:extLst>
          </c:dPt>
          <c:dPt>
            <c:idx val="2"/>
            <c:invertIfNegative val="0"/>
            <c:bubble3D val="0"/>
            <c:spPr>
              <a:solidFill>
                <a:srgbClr val="F9BE00"/>
              </a:solidFill>
              <a:ln w="0">
                <a:noFill/>
              </a:ln>
            </c:spPr>
            <c:extLst>
              <c:ext xmlns:c16="http://schemas.microsoft.com/office/drawing/2014/chart" uri="{C3380CC4-5D6E-409C-BE32-E72D297353CC}">
                <c16:uniqueId val="{00000005-E52C-1B40-B735-69BFE516478E}"/>
              </c:ext>
            </c:extLst>
          </c:dPt>
          <c:dPt>
            <c:idx val="3"/>
            <c:invertIfNegative val="0"/>
            <c:bubble3D val="0"/>
            <c:spPr>
              <a:solidFill>
                <a:srgbClr val="6BC8CD"/>
              </a:solidFill>
              <a:ln w="0">
                <a:noFill/>
              </a:ln>
            </c:spPr>
            <c:extLst>
              <c:ext xmlns:c16="http://schemas.microsoft.com/office/drawing/2014/chart" uri="{C3380CC4-5D6E-409C-BE32-E72D297353CC}">
                <c16:uniqueId val="{00000007-E52C-1B40-B735-69BFE516478E}"/>
              </c:ext>
            </c:extLst>
          </c:dPt>
          <c:dPt>
            <c:idx val="4"/>
            <c:invertIfNegative val="0"/>
            <c:bubble3D val="0"/>
            <c:spPr>
              <a:solidFill>
                <a:srgbClr val="FF8B4F"/>
              </a:solidFill>
              <a:ln w="0">
                <a:noFill/>
              </a:ln>
            </c:spPr>
            <c:extLst>
              <c:ext xmlns:c16="http://schemas.microsoft.com/office/drawing/2014/chart" uri="{C3380CC4-5D6E-409C-BE32-E72D297353CC}">
                <c16:uniqueId val="{00000009-E52C-1B40-B735-69BFE516478E}"/>
              </c:ext>
            </c:extLst>
          </c:dPt>
          <c:dPt>
            <c:idx val="5"/>
            <c:invertIfNegative val="0"/>
            <c:bubble3D val="0"/>
            <c:spPr>
              <a:solidFill>
                <a:srgbClr val="7D5E90"/>
              </a:solidFill>
              <a:ln w="0">
                <a:noFill/>
              </a:ln>
            </c:spPr>
            <c:extLst>
              <c:ext xmlns:c16="http://schemas.microsoft.com/office/drawing/2014/chart" uri="{C3380CC4-5D6E-409C-BE32-E72D297353CC}">
                <c16:uniqueId val="{0000000B-E52C-1B40-B735-69BFE516478E}"/>
              </c:ext>
            </c:extLst>
          </c:dPt>
          <c:dPt>
            <c:idx val="6"/>
            <c:invertIfNegative val="0"/>
            <c:bubble3D val="0"/>
            <c:spPr>
              <a:solidFill>
                <a:srgbClr val="D25F90"/>
              </a:solidFill>
              <a:ln w="0">
                <a:noFill/>
              </a:ln>
            </c:spPr>
            <c:extLst>
              <c:ext xmlns:c16="http://schemas.microsoft.com/office/drawing/2014/chart" uri="{C3380CC4-5D6E-409C-BE32-E72D297353CC}">
                <c16:uniqueId val="{0000000D-E52C-1B40-B735-69BFE516478E}"/>
              </c:ext>
            </c:extLst>
          </c:dPt>
          <c:dPt>
            <c:idx val="7"/>
            <c:invertIfNegative val="0"/>
            <c:bubble3D val="0"/>
            <c:spPr>
              <a:solidFill>
                <a:srgbClr val="C7B879"/>
              </a:solidFill>
              <a:ln w="0">
                <a:noFill/>
              </a:ln>
            </c:spPr>
            <c:extLst>
              <c:ext xmlns:c16="http://schemas.microsoft.com/office/drawing/2014/chart" uri="{C3380CC4-5D6E-409C-BE32-E72D297353CC}">
                <c16:uniqueId val="{0000000F-E52C-1B40-B735-69BFE516478E}"/>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Under 18</c:v>
                </c:pt>
                <c:pt idx="1">
                  <c:v>18-24</c:v>
                </c:pt>
                <c:pt idx="2">
                  <c:v>25-34</c:v>
                </c:pt>
                <c:pt idx="3">
                  <c:v>35-44</c:v>
                </c:pt>
                <c:pt idx="4">
                  <c:v>45-54</c:v>
                </c:pt>
                <c:pt idx="5">
                  <c:v>55-64</c:v>
                </c:pt>
                <c:pt idx="6">
                  <c:v>65-74</c:v>
                </c:pt>
                <c:pt idx="7">
                  <c:v>75 or older</c:v>
                </c:pt>
              </c:strCache>
            </c:strRef>
          </c:cat>
          <c:val>
            <c:numRef>
              <c:f>Sheet1!$B$2:$B$9</c:f>
              <c:numCache>
                <c:formatCode>0.00%</c:formatCode>
                <c:ptCount val="8"/>
                <c:pt idx="0">
                  <c:v>0</c:v>
                </c:pt>
                <c:pt idx="1">
                  <c:v>1.9800000000000002E-2</c:v>
                </c:pt>
                <c:pt idx="2">
                  <c:v>6.3500000000000001E-2</c:v>
                </c:pt>
                <c:pt idx="3">
                  <c:v>0.17460000000000001</c:v>
                </c:pt>
                <c:pt idx="4">
                  <c:v>0.17860000000000001</c:v>
                </c:pt>
                <c:pt idx="5">
                  <c:v>0.17860000000000001</c:v>
                </c:pt>
                <c:pt idx="6">
                  <c:v>0.26190000000000002</c:v>
                </c:pt>
                <c:pt idx="7">
                  <c:v>0.123</c:v>
                </c:pt>
              </c:numCache>
            </c:numRef>
          </c:val>
          <c:extLst>
            <c:ext xmlns:c16="http://schemas.microsoft.com/office/drawing/2014/chart" uri="{C3380CC4-5D6E-409C-BE32-E72D297353CC}">
              <c16:uniqueId val="{00000010-E52C-1B40-B735-69BFE516478E}"/>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6854-F14E-9B9D-107A118469CA}"/>
              </c:ext>
            </c:extLst>
          </c:dPt>
          <c:dPt>
            <c:idx val="1"/>
            <c:invertIfNegative val="0"/>
            <c:bubble3D val="0"/>
            <c:spPr>
              <a:solidFill>
                <a:srgbClr val="507CB6"/>
              </a:solidFill>
              <a:ln w="0">
                <a:noFill/>
              </a:ln>
            </c:spPr>
            <c:extLst>
              <c:ext xmlns:c16="http://schemas.microsoft.com/office/drawing/2014/chart" uri="{C3380CC4-5D6E-409C-BE32-E72D297353CC}">
                <c16:uniqueId val="{00000003-6854-F14E-9B9D-107A118469CA}"/>
              </c:ext>
            </c:extLst>
          </c:dPt>
          <c:dPt>
            <c:idx val="2"/>
            <c:invertIfNegative val="0"/>
            <c:bubble3D val="0"/>
            <c:spPr>
              <a:solidFill>
                <a:srgbClr val="F9BE00"/>
              </a:solidFill>
              <a:ln w="0">
                <a:noFill/>
              </a:ln>
            </c:spPr>
            <c:extLst>
              <c:ext xmlns:c16="http://schemas.microsoft.com/office/drawing/2014/chart" uri="{C3380CC4-5D6E-409C-BE32-E72D297353CC}">
                <c16:uniqueId val="{00000005-6854-F14E-9B9D-107A118469CA}"/>
              </c:ext>
            </c:extLst>
          </c:dPt>
          <c:dPt>
            <c:idx val="3"/>
            <c:invertIfNegative val="0"/>
            <c:bubble3D val="0"/>
            <c:spPr>
              <a:solidFill>
                <a:srgbClr val="6BC8CD"/>
              </a:solidFill>
              <a:ln w="0">
                <a:noFill/>
              </a:ln>
            </c:spPr>
            <c:extLst>
              <c:ext xmlns:c16="http://schemas.microsoft.com/office/drawing/2014/chart" uri="{C3380CC4-5D6E-409C-BE32-E72D297353CC}">
                <c16:uniqueId val="{00000007-6854-F14E-9B9D-107A118469CA}"/>
              </c:ext>
            </c:extLst>
          </c:dPt>
          <c:dPt>
            <c:idx val="4"/>
            <c:invertIfNegative val="0"/>
            <c:bubble3D val="0"/>
            <c:spPr>
              <a:solidFill>
                <a:srgbClr val="FF8B4F"/>
              </a:solidFill>
              <a:ln w="0">
                <a:noFill/>
              </a:ln>
            </c:spPr>
            <c:extLst>
              <c:ext xmlns:c16="http://schemas.microsoft.com/office/drawing/2014/chart" uri="{C3380CC4-5D6E-409C-BE32-E72D297353CC}">
                <c16:uniqueId val="{00000009-6854-F14E-9B9D-107A118469CA}"/>
              </c:ext>
            </c:extLst>
          </c:dPt>
          <c:dPt>
            <c:idx val="5"/>
            <c:invertIfNegative val="0"/>
            <c:bubble3D val="0"/>
            <c:spPr>
              <a:solidFill>
                <a:srgbClr val="7D5E90"/>
              </a:solidFill>
              <a:ln w="0">
                <a:noFill/>
              </a:ln>
            </c:spPr>
            <c:extLst>
              <c:ext xmlns:c16="http://schemas.microsoft.com/office/drawing/2014/chart" uri="{C3380CC4-5D6E-409C-BE32-E72D297353CC}">
                <c16:uniqueId val="{0000000B-6854-F14E-9B9D-107A118469CA}"/>
              </c:ext>
            </c:extLst>
          </c:dPt>
          <c:dPt>
            <c:idx val="6"/>
            <c:invertIfNegative val="0"/>
            <c:bubble3D val="0"/>
            <c:spPr>
              <a:solidFill>
                <a:srgbClr val="D25F90"/>
              </a:solidFill>
              <a:ln w="0">
                <a:noFill/>
              </a:ln>
            </c:spPr>
            <c:extLst>
              <c:ext xmlns:c16="http://schemas.microsoft.com/office/drawing/2014/chart" uri="{C3380CC4-5D6E-409C-BE32-E72D297353CC}">
                <c16:uniqueId val="{0000000D-6854-F14E-9B9D-107A118469CA}"/>
              </c:ext>
            </c:extLst>
          </c:dPt>
          <c:dPt>
            <c:idx val="7"/>
            <c:invertIfNegative val="0"/>
            <c:bubble3D val="0"/>
            <c:spPr>
              <a:solidFill>
                <a:srgbClr val="C7B879"/>
              </a:solidFill>
              <a:ln w="0">
                <a:noFill/>
              </a:ln>
            </c:spPr>
            <c:extLst>
              <c:ext xmlns:c16="http://schemas.microsoft.com/office/drawing/2014/chart" uri="{C3380CC4-5D6E-409C-BE32-E72D297353CC}">
                <c16:uniqueId val="{0000000F-6854-F14E-9B9D-107A118469CA}"/>
              </c:ext>
            </c:extLst>
          </c:dPt>
          <c:dPt>
            <c:idx val="8"/>
            <c:invertIfNegative val="0"/>
            <c:bubble3D val="0"/>
            <c:spPr>
              <a:solidFill>
                <a:srgbClr val="DB4D5C"/>
              </a:solidFill>
              <a:ln w="0">
                <a:noFill/>
              </a:ln>
            </c:spPr>
            <c:extLst>
              <c:ext xmlns:c16="http://schemas.microsoft.com/office/drawing/2014/chart" uri="{C3380CC4-5D6E-409C-BE32-E72D297353CC}">
                <c16:uniqueId val="{00000011-6854-F14E-9B9D-107A118469CA}"/>
              </c:ext>
            </c:extLst>
          </c:dPt>
          <c:dPt>
            <c:idx val="9"/>
            <c:invertIfNegative val="0"/>
            <c:bubble3D val="0"/>
            <c:spPr>
              <a:solidFill>
                <a:srgbClr val="768086"/>
              </a:solidFill>
              <a:ln w="0">
                <a:noFill/>
              </a:ln>
            </c:spPr>
            <c:extLst>
              <c:ext xmlns:c16="http://schemas.microsoft.com/office/drawing/2014/chart" uri="{C3380CC4-5D6E-409C-BE32-E72D297353CC}">
                <c16:uniqueId val="{00000013-6854-F14E-9B9D-107A118469CA}"/>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$20,000- $30,000 or less</c:v>
                </c:pt>
                <c:pt idx="1">
                  <c:v>$31,000- $40,000</c:v>
                </c:pt>
                <c:pt idx="2">
                  <c:v>$41,000- $60,000</c:v>
                </c:pt>
                <c:pt idx="3">
                  <c:v>$61,000- $80,000</c:v>
                </c:pt>
                <c:pt idx="4">
                  <c:v>$81,000- $90,000</c:v>
                </c:pt>
                <c:pt idx="5">
                  <c:v>$91,000- $120,00</c:v>
                </c:pt>
                <c:pt idx="6">
                  <c:v>$121,000-$150,000</c:v>
                </c:pt>
                <c:pt idx="7">
                  <c:v>$151,000-$200,000</c:v>
                </c:pt>
                <c:pt idx="8">
                  <c:v>$ 201,000 or $300,000</c:v>
                </c:pt>
                <c:pt idx="9">
                  <c:v>$301,000 or more</c:v>
                </c:pt>
              </c:strCache>
            </c:strRef>
          </c:cat>
          <c:val>
            <c:numRef>
              <c:f>Sheet1!$B$2:$B$11</c:f>
              <c:numCache>
                <c:formatCode>0.00%</c:formatCode>
                <c:ptCount val="10"/>
                <c:pt idx="0">
                  <c:v>8.3000000000000004E-2</c:v>
                </c:pt>
                <c:pt idx="1">
                  <c:v>4.9799999999999997E-2</c:v>
                </c:pt>
                <c:pt idx="2">
                  <c:v>9.1300000000000006E-2</c:v>
                </c:pt>
                <c:pt idx="3">
                  <c:v>0.1535</c:v>
                </c:pt>
                <c:pt idx="4">
                  <c:v>9.1300000000000006E-2</c:v>
                </c:pt>
                <c:pt idx="5">
                  <c:v>0.16600000000000001</c:v>
                </c:pt>
                <c:pt idx="6">
                  <c:v>0.1079</c:v>
                </c:pt>
                <c:pt idx="7">
                  <c:v>0.1203</c:v>
                </c:pt>
                <c:pt idx="8">
                  <c:v>5.8099999999999999E-2</c:v>
                </c:pt>
                <c:pt idx="9">
                  <c:v>7.8799999999999995E-2</c:v>
                </c:pt>
              </c:numCache>
            </c:numRef>
          </c:val>
          <c:extLst>
            <c:ext xmlns:c16="http://schemas.microsoft.com/office/drawing/2014/chart" uri="{C3380CC4-5D6E-409C-BE32-E72D297353CC}">
              <c16:uniqueId val="{00000014-6854-F14E-9B9D-107A118469CA}"/>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col"/>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3F96-7A4F-B052-31044840FB3D}"/>
              </c:ext>
            </c:extLst>
          </c:dPt>
          <c:dPt>
            <c:idx val="1"/>
            <c:invertIfNegative val="0"/>
            <c:bubble3D val="0"/>
            <c:spPr>
              <a:solidFill>
                <a:srgbClr val="507CB6"/>
              </a:solidFill>
              <a:ln w="0">
                <a:noFill/>
              </a:ln>
            </c:spPr>
            <c:extLst>
              <c:ext xmlns:c16="http://schemas.microsoft.com/office/drawing/2014/chart" uri="{C3380CC4-5D6E-409C-BE32-E72D297353CC}">
                <c16:uniqueId val="{00000003-3F96-7A4F-B052-31044840FB3D}"/>
              </c:ext>
            </c:extLst>
          </c:dPt>
          <c:dPt>
            <c:idx val="2"/>
            <c:invertIfNegative val="0"/>
            <c:bubble3D val="0"/>
            <c:spPr>
              <a:solidFill>
                <a:srgbClr val="F9BE00"/>
              </a:solidFill>
              <a:ln w="0">
                <a:noFill/>
              </a:ln>
            </c:spPr>
            <c:extLst>
              <c:ext xmlns:c16="http://schemas.microsoft.com/office/drawing/2014/chart" uri="{C3380CC4-5D6E-409C-BE32-E72D297353CC}">
                <c16:uniqueId val="{00000005-3F96-7A4F-B052-31044840FB3D}"/>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1-2</c:v>
                </c:pt>
                <c:pt idx="1">
                  <c:v>3-4</c:v>
                </c:pt>
                <c:pt idx="2">
                  <c:v>5 or more</c:v>
                </c:pt>
              </c:strCache>
            </c:strRef>
          </c:cat>
          <c:val>
            <c:numRef>
              <c:f>Sheet1!$B$2:$B$4</c:f>
              <c:numCache>
                <c:formatCode>0.00%</c:formatCode>
                <c:ptCount val="3"/>
                <c:pt idx="0">
                  <c:v>0.6411</c:v>
                </c:pt>
                <c:pt idx="1">
                  <c:v>0.3105</c:v>
                </c:pt>
                <c:pt idx="2">
                  <c:v>4.8399999999999999E-2</c:v>
                </c:pt>
              </c:numCache>
            </c:numRef>
          </c:val>
          <c:extLst>
            <c:ext xmlns:c16="http://schemas.microsoft.com/office/drawing/2014/chart" uri="{C3380CC4-5D6E-409C-BE32-E72D297353CC}">
              <c16:uniqueId val="{00000006-3F96-7A4F-B052-31044840FB3D}"/>
            </c:ext>
          </c:extLst>
        </c:ser>
        <c:dLbls>
          <c:showLegendKey val="0"/>
          <c:showVal val="1"/>
          <c:showCatName val="0"/>
          <c:showSerName val="0"/>
          <c:showPercent val="0"/>
          <c:showBubbleSize val="0"/>
        </c:dLbls>
        <c:gapWidth val="50"/>
        <c:overlap val="100"/>
        <c:axId val="2068027336"/>
        <c:axId val="2113994440"/>
      </c:barChart>
      <c:catAx>
        <c:axId val="2068027336"/>
        <c:scaling>
          <c:orientation val="minMax"/>
        </c:scaling>
        <c:delete val="0"/>
        <c:axPos val="b"/>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l"/>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autoZero"/>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DE8D-C942-B0CB-AA54B1094554}"/>
              </c:ext>
            </c:extLst>
          </c:dPt>
          <c:dPt>
            <c:idx val="1"/>
            <c:invertIfNegative val="0"/>
            <c:bubble3D val="0"/>
            <c:spPr>
              <a:solidFill>
                <a:srgbClr val="507CB6"/>
              </a:solidFill>
              <a:ln w="0">
                <a:noFill/>
              </a:ln>
            </c:spPr>
            <c:extLst>
              <c:ext xmlns:c16="http://schemas.microsoft.com/office/drawing/2014/chart" uri="{C3380CC4-5D6E-409C-BE32-E72D297353CC}">
                <c16:uniqueId val="{00000003-DE8D-C942-B0CB-AA54B1094554}"/>
              </c:ext>
            </c:extLst>
          </c:dPt>
          <c:dPt>
            <c:idx val="2"/>
            <c:invertIfNegative val="0"/>
            <c:bubble3D val="0"/>
            <c:spPr>
              <a:solidFill>
                <a:srgbClr val="F9BE00"/>
              </a:solidFill>
              <a:ln w="0">
                <a:noFill/>
              </a:ln>
            </c:spPr>
            <c:extLst>
              <c:ext xmlns:c16="http://schemas.microsoft.com/office/drawing/2014/chart" uri="{C3380CC4-5D6E-409C-BE32-E72D297353CC}">
                <c16:uniqueId val="{00000005-DE8D-C942-B0CB-AA54B1094554}"/>
              </c:ext>
            </c:extLst>
          </c:dPt>
          <c:dPt>
            <c:idx val="3"/>
            <c:invertIfNegative val="0"/>
            <c:bubble3D val="0"/>
            <c:spPr>
              <a:solidFill>
                <a:srgbClr val="6BC8CD"/>
              </a:solidFill>
              <a:ln w="0">
                <a:noFill/>
              </a:ln>
            </c:spPr>
            <c:extLst>
              <c:ext xmlns:c16="http://schemas.microsoft.com/office/drawing/2014/chart" uri="{C3380CC4-5D6E-409C-BE32-E72D297353CC}">
                <c16:uniqueId val="{00000007-DE8D-C942-B0CB-AA54B1094554}"/>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Own</c:v>
                </c:pt>
                <c:pt idx="1">
                  <c:v>Rent</c:v>
                </c:pt>
                <c:pt idx="2">
                  <c:v>Live with parents/relatives.</c:v>
                </c:pt>
                <c:pt idx="3">
                  <c:v>Other</c:v>
                </c:pt>
              </c:strCache>
            </c:strRef>
          </c:cat>
          <c:val>
            <c:numRef>
              <c:f>Sheet1!$B$2:$B$5</c:f>
              <c:numCache>
                <c:formatCode>0.00%</c:formatCode>
                <c:ptCount val="4"/>
                <c:pt idx="0">
                  <c:v>0.84799999999999998</c:v>
                </c:pt>
                <c:pt idx="1">
                  <c:v>0.108</c:v>
                </c:pt>
                <c:pt idx="2">
                  <c:v>2.4E-2</c:v>
                </c:pt>
                <c:pt idx="3">
                  <c:v>0.02</c:v>
                </c:pt>
              </c:numCache>
            </c:numRef>
          </c:val>
          <c:extLst>
            <c:ext xmlns:c16="http://schemas.microsoft.com/office/drawing/2014/chart" uri="{C3380CC4-5D6E-409C-BE32-E72D297353CC}">
              <c16:uniqueId val="{00000008-DE8D-C942-B0CB-AA54B1094554}"/>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C482-F749-9D3B-F75E4DFADD25}"/>
              </c:ext>
            </c:extLst>
          </c:dPt>
          <c:dPt>
            <c:idx val="1"/>
            <c:invertIfNegative val="0"/>
            <c:bubble3D val="0"/>
            <c:spPr>
              <a:solidFill>
                <a:srgbClr val="507CB6"/>
              </a:solidFill>
              <a:ln w="0">
                <a:noFill/>
              </a:ln>
            </c:spPr>
            <c:extLst>
              <c:ext xmlns:c16="http://schemas.microsoft.com/office/drawing/2014/chart" uri="{C3380CC4-5D6E-409C-BE32-E72D297353CC}">
                <c16:uniqueId val="{00000003-C482-F749-9D3B-F75E4DFADD25}"/>
              </c:ext>
            </c:extLst>
          </c:dPt>
          <c:dPt>
            <c:idx val="2"/>
            <c:invertIfNegative val="0"/>
            <c:bubble3D val="0"/>
            <c:spPr>
              <a:solidFill>
                <a:srgbClr val="F9BE00"/>
              </a:solidFill>
              <a:ln w="0">
                <a:noFill/>
              </a:ln>
            </c:spPr>
            <c:extLst>
              <c:ext xmlns:c16="http://schemas.microsoft.com/office/drawing/2014/chart" uri="{C3380CC4-5D6E-409C-BE32-E72D297353CC}">
                <c16:uniqueId val="{00000005-C482-F749-9D3B-F75E4DFADD25}"/>
              </c:ext>
            </c:extLst>
          </c:dPt>
          <c:dPt>
            <c:idx val="3"/>
            <c:invertIfNegative val="0"/>
            <c:bubble3D val="0"/>
            <c:spPr>
              <a:solidFill>
                <a:srgbClr val="6BC8CD"/>
              </a:solidFill>
              <a:ln w="0">
                <a:noFill/>
              </a:ln>
            </c:spPr>
            <c:extLst>
              <c:ext xmlns:c16="http://schemas.microsoft.com/office/drawing/2014/chart" uri="{C3380CC4-5D6E-409C-BE32-E72D297353CC}">
                <c16:uniqueId val="{00000007-C482-F749-9D3B-F75E4DFADD25}"/>
              </c:ext>
            </c:extLst>
          </c:dPt>
          <c:dPt>
            <c:idx val="4"/>
            <c:invertIfNegative val="0"/>
            <c:bubble3D val="0"/>
            <c:spPr>
              <a:solidFill>
                <a:srgbClr val="FF8B4F"/>
              </a:solidFill>
              <a:ln w="0">
                <a:noFill/>
              </a:ln>
            </c:spPr>
            <c:extLst>
              <c:ext xmlns:c16="http://schemas.microsoft.com/office/drawing/2014/chart" uri="{C3380CC4-5D6E-409C-BE32-E72D297353CC}">
                <c16:uniqueId val="{00000009-C482-F749-9D3B-F75E4DFADD25}"/>
              </c:ext>
            </c:extLst>
          </c:dPt>
          <c:dPt>
            <c:idx val="5"/>
            <c:invertIfNegative val="0"/>
            <c:bubble3D val="0"/>
            <c:spPr>
              <a:solidFill>
                <a:srgbClr val="7D5E90"/>
              </a:solidFill>
              <a:ln w="0">
                <a:noFill/>
              </a:ln>
            </c:spPr>
            <c:extLst>
              <c:ext xmlns:c16="http://schemas.microsoft.com/office/drawing/2014/chart" uri="{C3380CC4-5D6E-409C-BE32-E72D297353CC}">
                <c16:uniqueId val="{0000000B-C482-F749-9D3B-F75E4DFADD25}"/>
              </c:ext>
            </c:extLst>
          </c:dPt>
          <c:dPt>
            <c:idx val="6"/>
            <c:invertIfNegative val="0"/>
            <c:bubble3D val="0"/>
            <c:spPr>
              <a:solidFill>
                <a:srgbClr val="D25F90"/>
              </a:solidFill>
              <a:ln w="0">
                <a:noFill/>
              </a:ln>
            </c:spPr>
            <c:extLst>
              <c:ext xmlns:c16="http://schemas.microsoft.com/office/drawing/2014/chart" uri="{C3380CC4-5D6E-409C-BE32-E72D297353CC}">
                <c16:uniqueId val="{0000000D-C482-F749-9D3B-F75E4DFADD25}"/>
              </c:ext>
            </c:extLst>
          </c:dPt>
          <c:cat>
            <c:strRef>
              <c:f>Sheet1!$A$2:$A$8</c:f>
              <c:strCache>
                <c:ptCount val="7"/>
                <c:pt idx="0">
                  <c:v>$500- $800/month or less</c:v>
                </c:pt>
                <c:pt idx="1">
                  <c:v>$800- $1000/ month</c:v>
                </c:pt>
                <c:pt idx="2">
                  <c:v>$1000-$1200/month</c:v>
                </c:pt>
                <c:pt idx="3">
                  <c:v>$1200-$1500/month</c:v>
                </c:pt>
                <c:pt idx="4">
                  <c:v>$1500-$2000/month</c:v>
                </c:pt>
                <c:pt idx="5">
                  <c:v>Over $2000/month</c:v>
                </c:pt>
                <c:pt idx="6">
                  <c:v>Other (please specify)</c:v>
                </c:pt>
              </c:strCache>
            </c:strRef>
          </c:cat>
          <c:val>
            <c:numRef>
              <c:f>Sheet1!$B$2:$B$8</c:f>
              <c:numCache>
                <c:formatCode>0.00%</c:formatCode>
                <c:ptCount val="7"/>
                <c:pt idx="0">
                  <c:v>0.21429999999999999</c:v>
                </c:pt>
                <c:pt idx="1">
                  <c:v>0.1008</c:v>
                </c:pt>
                <c:pt idx="2">
                  <c:v>0.12180000000000001</c:v>
                </c:pt>
                <c:pt idx="3">
                  <c:v>0.13869999999999999</c:v>
                </c:pt>
                <c:pt idx="4">
                  <c:v>7.5600000000000001E-2</c:v>
                </c:pt>
                <c:pt idx="5">
                  <c:v>8.4000000000000005E-2</c:v>
                </c:pt>
                <c:pt idx="6">
                  <c:v>0.26469999999999999</c:v>
                </c:pt>
              </c:numCache>
            </c:numRef>
          </c:val>
          <c:extLst>
            <c:ext xmlns:c16="http://schemas.microsoft.com/office/drawing/2014/chart" uri="{C3380CC4-5D6E-409C-BE32-E72D297353CC}">
              <c16:uniqueId val="{0000000E-C482-F749-9D3B-F75E4DFADD25}"/>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spPr>
        <a:noFill/>
        <a:ln w="25400">
          <a:noFill/>
        </a:ln>
      </c:spPr>
    </c:plotArea>
    <c:plotVisOnly val="1"/>
    <c:dispBlanksAs val="gap"/>
    <c:showDLblsOverMax val="1"/>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F40E-1546-B662-B578481A36E0}"/>
              </c:ext>
            </c:extLst>
          </c:dPt>
          <c:dPt>
            <c:idx val="1"/>
            <c:invertIfNegative val="0"/>
            <c:bubble3D val="0"/>
            <c:spPr>
              <a:solidFill>
                <a:srgbClr val="507CB6"/>
              </a:solidFill>
              <a:ln w="0">
                <a:noFill/>
              </a:ln>
            </c:spPr>
            <c:extLst>
              <c:ext xmlns:c16="http://schemas.microsoft.com/office/drawing/2014/chart" uri="{C3380CC4-5D6E-409C-BE32-E72D297353CC}">
                <c16:uniqueId val="{00000003-F40E-1546-B662-B578481A36E0}"/>
              </c:ext>
            </c:extLst>
          </c:dPt>
          <c:dPt>
            <c:idx val="2"/>
            <c:invertIfNegative val="0"/>
            <c:bubble3D val="0"/>
            <c:spPr>
              <a:solidFill>
                <a:srgbClr val="F9BE00"/>
              </a:solidFill>
              <a:ln w="0">
                <a:noFill/>
              </a:ln>
            </c:spPr>
            <c:extLst>
              <c:ext xmlns:c16="http://schemas.microsoft.com/office/drawing/2014/chart" uri="{C3380CC4-5D6E-409C-BE32-E72D297353CC}">
                <c16:uniqueId val="{00000005-F40E-1546-B662-B578481A36E0}"/>
              </c:ext>
            </c:extLst>
          </c:dPt>
          <c:dPt>
            <c:idx val="3"/>
            <c:invertIfNegative val="0"/>
            <c:bubble3D val="0"/>
            <c:spPr>
              <a:solidFill>
                <a:srgbClr val="6BC8CD"/>
              </a:solidFill>
              <a:ln w="0">
                <a:noFill/>
              </a:ln>
            </c:spPr>
            <c:extLst>
              <c:ext xmlns:c16="http://schemas.microsoft.com/office/drawing/2014/chart" uri="{C3380CC4-5D6E-409C-BE32-E72D297353CC}">
                <c16:uniqueId val="{00000007-F40E-1546-B662-B578481A36E0}"/>
              </c:ext>
            </c:extLst>
          </c:dPt>
          <c:dPt>
            <c:idx val="4"/>
            <c:invertIfNegative val="0"/>
            <c:bubble3D val="0"/>
            <c:spPr>
              <a:solidFill>
                <a:srgbClr val="FF8B4F"/>
              </a:solidFill>
              <a:ln w="0">
                <a:noFill/>
              </a:ln>
            </c:spPr>
            <c:extLst>
              <c:ext xmlns:c16="http://schemas.microsoft.com/office/drawing/2014/chart" uri="{C3380CC4-5D6E-409C-BE32-E72D297353CC}">
                <c16:uniqueId val="{00000009-F40E-1546-B662-B578481A36E0}"/>
              </c:ext>
            </c:extLst>
          </c:dPt>
          <c:dPt>
            <c:idx val="5"/>
            <c:invertIfNegative val="0"/>
            <c:bubble3D val="0"/>
            <c:spPr>
              <a:solidFill>
                <a:srgbClr val="7D5E90"/>
              </a:solidFill>
              <a:ln w="0">
                <a:noFill/>
              </a:ln>
            </c:spPr>
            <c:extLst>
              <c:ext xmlns:c16="http://schemas.microsoft.com/office/drawing/2014/chart" uri="{C3380CC4-5D6E-409C-BE32-E72D297353CC}">
                <c16:uniqueId val="{0000000B-F40E-1546-B662-B578481A36E0}"/>
              </c:ext>
            </c:extLst>
          </c:dPt>
          <c:dPt>
            <c:idx val="6"/>
            <c:invertIfNegative val="0"/>
            <c:bubble3D val="0"/>
            <c:spPr>
              <a:solidFill>
                <a:srgbClr val="D25F90"/>
              </a:solidFill>
              <a:ln w="0">
                <a:noFill/>
              </a:ln>
            </c:spPr>
            <c:extLst>
              <c:ext xmlns:c16="http://schemas.microsoft.com/office/drawing/2014/chart" uri="{C3380CC4-5D6E-409C-BE32-E72D297353CC}">
                <c16:uniqueId val="{0000000D-F40E-1546-B662-B578481A36E0}"/>
              </c:ext>
            </c:extLst>
          </c:dPt>
          <c:cat>
            <c:strRef>
              <c:f>Sheet1!$A$2:$A$8</c:f>
              <c:strCache>
                <c:ptCount val="7"/>
                <c:pt idx="0">
                  <c:v>$500- $800/month or less</c:v>
                </c:pt>
                <c:pt idx="1">
                  <c:v>$800- $1000/ month</c:v>
                </c:pt>
                <c:pt idx="2">
                  <c:v>$1000-$1200/month</c:v>
                </c:pt>
                <c:pt idx="3">
                  <c:v>$1200-$1500/month</c:v>
                </c:pt>
                <c:pt idx="4">
                  <c:v>$1500-$2000/month</c:v>
                </c:pt>
                <c:pt idx="5">
                  <c:v>Over $2000/month</c:v>
                </c:pt>
                <c:pt idx="6">
                  <c:v>Other (please specify)</c:v>
                </c:pt>
              </c:strCache>
            </c:strRef>
          </c:cat>
          <c:val>
            <c:numRef>
              <c:f>Sheet1!$B$2:$B$8</c:f>
              <c:numCache>
                <c:formatCode>0.00%</c:formatCode>
                <c:ptCount val="7"/>
                <c:pt idx="0">
                  <c:v>0.33329999999999999</c:v>
                </c:pt>
                <c:pt idx="1">
                  <c:v>0.1852</c:v>
                </c:pt>
                <c:pt idx="2">
                  <c:v>0.25929999999999997</c:v>
                </c:pt>
                <c:pt idx="3">
                  <c:v>0.1111</c:v>
                </c:pt>
                <c:pt idx="4">
                  <c:v>7.4099999999999999E-2</c:v>
                </c:pt>
                <c:pt idx="5">
                  <c:v>3.6999999999999998E-2</c:v>
                </c:pt>
                <c:pt idx="6">
                  <c:v>0</c:v>
                </c:pt>
              </c:numCache>
            </c:numRef>
          </c:val>
          <c:extLst>
            <c:ext xmlns:c16="http://schemas.microsoft.com/office/drawing/2014/chart" uri="{C3380CC4-5D6E-409C-BE32-E72D297353CC}">
              <c16:uniqueId val="{0000000E-F40E-1546-B662-B578481A36E0}"/>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F3C9-814F-B30B-4E551BC8DD41}"/>
              </c:ext>
            </c:extLst>
          </c:dPt>
          <c:dPt>
            <c:idx val="1"/>
            <c:bubble3D val="0"/>
            <c:spPr>
              <a:solidFill>
                <a:srgbClr val="507CB6"/>
              </a:solidFill>
            </c:spPr>
            <c:extLst>
              <c:ext xmlns:c16="http://schemas.microsoft.com/office/drawing/2014/chart" uri="{C3380CC4-5D6E-409C-BE32-E72D297353CC}">
                <c16:uniqueId val="{00000003-F3C9-814F-B30B-4E551BC8DD41}"/>
              </c:ext>
            </c:extLst>
          </c:dPt>
          <c:dPt>
            <c:idx val="2"/>
            <c:bubble3D val="0"/>
            <c:spPr>
              <a:solidFill>
                <a:srgbClr val="F9BE00"/>
              </a:solidFill>
            </c:spPr>
            <c:extLst>
              <c:ext xmlns:c16="http://schemas.microsoft.com/office/drawing/2014/chart" uri="{C3380CC4-5D6E-409C-BE32-E72D297353CC}">
                <c16:uniqueId val="{00000005-F3C9-814F-B30B-4E551BC8DD41}"/>
              </c:ext>
            </c:extLst>
          </c:dPt>
          <c:dPt>
            <c:idx val="3"/>
            <c:bubble3D val="0"/>
            <c:spPr>
              <a:solidFill>
                <a:srgbClr val="6BC8CD"/>
              </a:solidFill>
            </c:spPr>
            <c:extLst>
              <c:ext xmlns:c16="http://schemas.microsoft.com/office/drawing/2014/chart" uri="{C3380CC4-5D6E-409C-BE32-E72D297353CC}">
                <c16:uniqueId val="{00000007-F3C9-814F-B30B-4E551BC8DD41}"/>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Very satisfied</c:v>
                </c:pt>
                <c:pt idx="1">
                  <c:v>Satisfied</c:v>
                </c:pt>
                <c:pt idx="2">
                  <c:v>Somewhat satisfied</c:v>
                </c:pt>
                <c:pt idx="3">
                  <c:v>Unsatisfied</c:v>
                </c:pt>
              </c:strCache>
            </c:strRef>
          </c:cat>
          <c:val>
            <c:numRef>
              <c:f>Sheet1!$B$2:$B$5</c:f>
              <c:numCache>
                <c:formatCode>0%</c:formatCode>
                <c:ptCount val="4"/>
                <c:pt idx="0">
                  <c:v>0.60160000000000002</c:v>
                </c:pt>
                <c:pt idx="1">
                  <c:v>0.2112</c:v>
                </c:pt>
                <c:pt idx="2">
                  <c:v>0.13150000000000001</c:v>
                </c:pt>
                <c:pt idx="3">
                  <c:v>5.5800000000000002E-2</c:v>
                </c:pt>
              </c:numCache>
            </c:numRef>
          </c:val>
          <c:extLst>
            <c:ext xmlns:c16="http://schemas.microsoft.com/office/drawing/2014/chart" uri="{C3380CC4-5D6E-409C-BE32-E72D297353CC}">
              <c16:uniqueId val="{00000008-F3C9-814F-B30B-4E551BC8DD41}"/>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pieChart>
        <c:varyColors val="1"/>
        <c:ser>
          <c:idx val="0"/>
          <c:order val="0"/>
          <c:tx>
            <c:strRef>
              <c:f>Sheet1!$B$1</c:f>
              <c:strCache>
                <c:ptCount val="1"/>
                <c:pt idx="0">
                  <c:v>Total</c:v>
                </c:pt>
              </c:strCache>
            </c:strRef>
          </c:tx>
          <c:dPt>
            <c:idx val="0"/>
            <c:bubble3D val="0"/>
            <c:spPr>
              <a:solidFill>
                <a:srgbClr val="00BF6F"/>
              </a:solidFill>
            </c:spPr>
            <c:extLst>
              <c:ext xmlns:c16="http://schemas.microsoft.com/office/drawing/2014/chart" uri="{C3380CC4-5D6E-409C-BE32-E72D297353CC}">
                <c16:uniqueId val="{00000001-6E26-CC42-8FC1-31A7625072A4}"/>
              </c:ext>
            </c:extLst>
          </c:dPt>
          <c:dPt>
            <c:idx val="1"/>
            <c:bubble3D val="0"/>
            <c:spPr>
              <a:solidFill>
                <a:srgbClr val="507CB6"/>
              </a:solidFill>
            </c:spPr>
            <c:extLst>
              <c:ext xmlns:c16="http://schemas.microsoft.com/office/drawing/2014/chart" uri="{C3380CC4-5D6E-409C-BE32-E72D297353CC}">
                <c16:uniqueId val="{00000003-6E26-CC42-8FC1-31A7625072A4}"/>
              </c:ext>
            </c:extLst>
          </c:dPt>
          <c:dPt>
            <c:idx val="2"/>
            <c:bubble3D val="0"/>
            <c:spPr>
              <a:solidFill>
                <a:srgbClr val="F9BE00"/>
              </a:solidFill>
            </c:spPr>
            <c:extLst>
              <c:ext xmlns:c16="http://schemas.microsoft.com/office/drawing/2014/chart" uri="{C3380CC4-5D6E-409C-BE32-E72D297353CC}">
                <c16:uniqueId val="{00000005-6E26-CC42-8FC1-31A7625072A4}"/>
              </c:ext>
            </c:extLst>
          </c:dPt>
          <c:dPt>
            <c:idx val="3"/>
            <c:bubble3D val="0"/>
            <c:spPr>
              <a:solidFill>
                <a:srgbClr val="6BC8CD"/>
              </a:solidFill>
            </c:spPr>
            <c:extLst>
              <c:ext xmlns:c16="http://schemas.microsoft.com/office/drawing/2014/chart" uri="{C3380CC4-5D6E-409C-BE32-E72D297353CC}">
                <c16:uniqueId val="{00000007-6E26-CC42-8FC1-31A7625072A4}"/>
              </c:ext>
            </c:extLst>
          </c:dPt>
          <c:dLbls>
            <c:numFmt formatCode="0%" sourceLinked="0"/>
            <c:spPr>
              <a:noFill/>
              <a:ln>
                <a:noFill/>
              </a:ln>
              <a:effectLst/>
            </c:spPr>
            <c:txPr>
              <a:bodyPr/>
              <a:lstStyle/>
              <a:p>
                <a:pPr>
                  <a:defRPr sz="1200" b="0">
                    <a:solidFill>
                      <a:srgbClr val="000000"/>
                    </a:solidFill>
                  </a:defRPr>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Very satisfied</c:v>
                </c:pt>
                <c:pt idx="1">
                  <c:v>Satisfied</c:v>
                </c:pt>
                <c:pt idx="2">
                  <c:v>Somewhat satisfied</c:v>
                </c:pt>
                <c:pt idx="3">
                  <c:v>Unsatisfied</c:v>
                </c:pt>
              </c:strCache>
            </c:strRef>
          </c:cat>
          <c:val>
            <c:numRef>
              <c:f>Sheet1!$B$2:$B$5</c:f>
              <c:numCache>
                <c:formatCode>0%</c:formatCode>
                <c:ptCount val="4"/>
                <c:pt idx="0">
                  <c:v>0.29630000000000001</c:v>
                </c:pt>
                <c:pt idx="1">
                  <c:v>0.22220000000000001</c:v>
                </c:pt>
                <c:pt idx="2">
                  <c:v>0.29630000000000001</c:v>
                </c:pt>
                <c:pt idx="3">
                  <c:v>0.1852</c:v>
                </c:pt>
              </c:numCache>
            </c:numRef>
          </c:val>
          <c:extLst>
            <c:ext xmlns:c16="http://schemas.microsoft.com/office/drawing/2014/chart" uri="{C3380CC4-5D6E-409C-BE32-E72D297353CC}">
              <c16:uniqueId val="{00000008-6E26-CC42-8FC1-31A7625072A4}"/>
            </c:ext>
          </c:extLst>
        </c:ser>
        <c:dLbls>
          <c:dLblPos val="ctr"/>
          <c:showLegendKey val="0"/>
          <c:showVal val="1"/>
          <c:showCatName val="0"/>
          <c:showSerName val="0"/>
          <c:showPercent val="0"/>
          <c:showBubbleSize val="0"/>
          <c:showLeaderLines val="1"/>
        </c:dLbls>
        <c:firstSliceAng val="0"/>
      </c:pieChart>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diagrams/_rels/data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64E8CEB-3246-4546-9560-5705AA00941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3C00E49-0ADF-45B9-8AC2-BEFDB34F8453}">
      <dgm:prSet/>
      <dgm:spPr>
        <a:solidFill>
          <a:schemeClr val="accent2"/>
        </a:solidFill>
      </dgm:spPr>
      <dgm:t>
        <a:bodyPr/>
        <a:lstStyle/>
        <a:p>
          <a:r>
            <a:rPr lang="en-US"/>
            <a:t>Posted on Nextdoor Keene</a:t>
          </a:r>
        </a:p>
      </dgm:t>
    </dgm:pt>
    <dgm:pt modelId="{522DE3A7-AFD4-40DB-984C-813766441A2A}" type="parTrans" cxnId="{4821B96F-8FA8-4E36-A1D6-5641B60B9035}">
      <dgm:prSet/>
      <dgm:spPr/>
      <dgm:t>
        <a:bodyPr/>
        <a:lstStyle/>
        <a:p>
          <a:endParaRPr lang="en-US"/>
        </a:p>
      </dgm:t>
    </dgm:pt>
    <dgm:pt modelId="{F8A2DCF3-2446-442F-ACB7-D7EF71AFD9B5}" type="sibTrans" cxnId="{4821B96F-8FA8-4E36-A1D6-5641B60B9035}">
      <dgm:prSet/>
      <dgm:spPr/>
      <dgm:t>
        <a:bodyPr/>
        <a:lstStyle/>
        <a:p>
          <a:endParaRPr lang="en-US"/>
        </a:p>
      </dgm:t>
    </dgm:pt>
    <dgm:pt modelId="{93B3C2E2-6D9A-4D14-8BB1-FD3F2516084D}">
      <dgm:prSet/>
      <dgm:spPr>
        <a:solidFill>
          <a:schemeClr val="accent2"/>
        </a:solidFill>
      </dgm:spPr>
      <dgm:t>
        <a:bodyPr/>
        <a:lstStyle/>
        <a:p>
          <a:r>
            <a:rPr lang="en-US" dirty="0"/>
            <a:t>Hardcopies available at Keene Valley Library and Keene Town Hall</a:t>
          </a:r>
        </a:p>
      </dgm:t>
    </dgm:pt>
    <dgm:pt modelId="{0ACA2AFF-1EE2-49B6-8ED6-8F80C8861497}" type="parTrans" cxnId="{BA6EBF11-8DD9-4871-B5A9-C4FBC445A1C9}">
      <dgm:prSet/>
      <dgm:spPr/>
      <dgm:t>
        <a:bodyPr/>
        <a:lstStyle/>
        <a:p>
          <a:endParaRPr lang="en-US"/>
        </a:p>
      </dgm:t>
    </dgm:pt>
    <dgm:pt modelId="{6A06D078-F51D-4ABE-839F-5643D7A87CFE}" type="sibTrans" cxnId="{BA6EBF11-8DD9-4871-B5A9-C4FBC445A1C9}">
      <dgm:prSet/>
      <dgm:spPr/>
      <dgm:t>
        <a:bodyPr/>
        <a:lstStyle/>
        <a:p>
          <a:endParaRPr lang="en-US"/>
        </a:p>
      </dgm:t>
    </dgm:pt>
    <dgm:pt modelId="{0B620063-79FB-4E33-89E6-742F44147777}">
      <dgm:prSet/>
      <dgm:spPr>
        <a:solidFill>
          <a:schemeClr val="accent2"/>
        </a:solidFill>
      </dgm:spPr>
      <dgm:t>
        <a:bodyPr/>
        <a:lstStyle/>
        <a:p>
          <a:r>
            <a:rPr lang="en-US" dirty="0"/>
            <a:t>Advertised at Post Office Bulletin Boards</a:t>
          </a:r>
        </a:p>
      </dgm:t>
    </dgm:pt>
    <dgm:pt modelId="{FEA25813-459E-4048-B8DB-F6655F479EC8}" type="parTrans" cxnId="{BDC7049C-98A5-4929-8864-437DB3F3DFA9}">
      <dgm:prSet/>
      <dgm:spPr/>
      <dgm:t>
        <a:bodyPr/>
        <a:lstStyle/>
        <a:p>
          <a:endParaRPr lang="en-US"/>
        </a:p>
      </dgm:t>
    </dgm:pt>
    <dgm:pt modelId="{1C517D35-DC7C-4CB8-91B4-41A2082D03B9}" type="sibTrans" cxnId="{BDC7049C-98A5-4929-8864-437DB3F3DFA9}">
      <dgm:prSet/>
      <dgm:spPr/>
      <dgm:t>
        <a:bodyPr/>
        <a:lstStyle/>
        <a:p>
          <a:endParaRPr lang="en-US"/>
        </a:p>
      </dgm:t>
    </dgm:pt>
    <dgm:pt modelId="{7DD90A39-AF06-4E8E-B556-A784F908BF6D}">
      <dgm:prSet/>
      <dgm:spPr>
        <a:solidFill>
          <a:schemeClr val="accent2"/>
        </a:solidFill>
      </dgm:spPr>
      <dgm:t>
        <a:bodyPr/>
        <a:lstStyle/>
        <a:p>
          <a:r>
            <a:rPr lang="en-US" dirty="0"/>
            <a:t>Individual Emails sent </a:t>
          </a:r>
        </a:p>
      </dgm:t>
    </dgm:pt>
    <dgm:pt modelId="{F9011D0E-E9A1-4E02-BA25-3EC1C71E260A}" type="parTrans" cxnId="{2D66BE97-105F-436A-9240-D2D7E2097EA5}">
      <dgm:prSet/>
      <dgm:spPr/>
      <dgm:t>
        <a:bodyPr/>
        <a:lstStyle/>
        <a:p>
          <a:endParaRPr lang="en-US"/>
        </a:p>
      </dgm:t>
    </dgm:pt>
    <dgm:pt modelId="{8E9F82A8-7A44-4690-B270-37BBBF002D85}" type="sibTrans" cxnId="{2D66BE97-105F-436A-9240-D2D7E2097EA5}">
      <dgm:prSet/>
      <dgm:spPr/>
      <dgm:t>
        <a:bodyPr/>
        <a:lstStyle/>
        <a:p>
          <a:endParaRPr lang="en-US"/>
        </a:p>
      </dgm:t>
    </dgm:pt>
    <dgm:pt modelId="{DB7D193F-4954-41F5-BFCE-899766C1B14E}">
      <dgm:prSet/>
      <dgm:spPr>
        <a:solidFill>
          <a:schemeClr val="accent2"/>
        </a:solidFill>
      </dgm:spPr>
      <dgm:t>
        <a:bodyPr/>
        <a:lstStyle/>
        <a:p>
          <a:r>
            <a:rPr lang="en-US"/>
            <a:t>Phone calls made</a:t>
          </a:r>
        </a:p>
      </dgm:t>
    </dgm:pt>
    <dgm:pt modelId="{26AF9828-19DC-4706-B498-14AA2D1F4B82}" type="parTrans" cxnId="{3AD1BB4F-E3DD-4A98-8EC3-4AF76A094E28}">
      <dgm:prSet/>
      <dgm:spPr/>
      <dgm:t>
        <a:bodyPr/>
        <a:lstStyle/>
        <a:p>
          <a:endParaRPr lang="en-US"/>
        </a:p>
      </dgm:t>
    </dgm:pt>
    <dgm:pt modelId="{A1A26A87-7036-455B-B11A-8CBACDB0CFBB}" type="sibTrans" cxnId="{3AD1BB4F-E3DD-4A98-8EC3-4AF76A094E28}">
      <dgm:prSet/>
      <dgm:spPr/>
      <dgm:t>
        <a:bodyPr/>
        <a:lstStyle/>
        <a:p>
          <a:endParaRPr lang="en-US"/>
        </a:p>
      </dgm:t>
    </dgm:pt>
    <dgm:pt modelId="{07DBECAB-7C75-4576-94C8-31A35AEA8D85}">
      <dgm:prSet/>
      <dgm:spPr>
        <a:solidFill>
          <a:schemeClr val="accent2"/>
        </a:solidFill>
      </dgm:spPr>
      <dgm:t>
        <a:bodyPr/>
        <a:lstStyle/>
        <a:p>
          <a:r>
            <a:rPr lang="en-US" dirty="0"/>
            <a:t>KHTF member stationed at the Transfer station </a:t>
          </a:r>
        </a:p>
      </dgm:t>
    </dgm:pt>
    <dgm:pt modelId="{28285042-0ACF-4231-BE4D-5C80464CCD1F}" type="parTrans" cxnId="{7E290521-3969-4618-AD24-D04A93E0A2F7}">
      <dgm:prSet/>
      <dgm:spPr/>
      <dgm:t>
        <a:bodyPr/>
        <a:lstStyle/>
        <a:p>
          <a:endParaRPr lang="en-US"/>
        </a:p>
      </dgm:t>
    </dgm:pt>
    <dgm:pt modelId="{0460C21D-1AA5-454F-9A4E-354539540D7D}" type="sibTrans" cxnId="{7E290521-3969-4618-AD24-D04A93E0A2F7}">
      <dgm:prSet/>
      <dgm:spPr/>
      <dgm:t>
        <a:bodyPr/>
        <a:lstStyle/>
        <a:p>
          <a:endParaRPr lang="en-US"/>
        </a:p>
      </dgm:t>
    </dgm:pt>
    <dgm:pt modelId="{78C632C7-F8A2-F644-BD1C-6661BA5DE485}" type="pres">
      <dgm:prSet presAssocID="{E64E8CEB-3246-4546-9560-5705AA009411}" presName="diagram" presStyleCnt="0">
        <dgm:presLayoutVars>
          <dgm:dir/>
          <dgm:resizeHandles val="exact"/>
        </dgm:presLayoutVars>
      </dgm:prSet>
      <dgm:spPr/>
    </dgm:pt>
    <dgm:pt modelId="{28FB3188-D01D-F54F-A116-3A8227F2330A}" type="pres">
      <dgm:prSet presAssocID="{73C00E49-0ADF-45B9-8AC2-BEFDB34F8453}" presName="node" presStyleLbl="node1" presStyleIdx="0" presStyleCnt="6">
        <dgm:presLayoutVars>
          <dgm:bulletEnabled val="1"/>
        </dgm:presLayoutVars>
      </dgm:prSet>
      <dgm:spPr/>
    </dgm:pt>
    <dgm:pt modelId="{A15ABF35-CCAA-5A45-8A14-309E5917E827}" type="pres">
      <dgm:prSet presAssocID="{F8A2DCF3-2446-442F-ACB7-D7EF71AFD9B5}" presName="sibTrans" presStyleCnt="0"/>
      <dgm:spPr/>
    </dgm:pt>
    <dgm:pt modelId="{49DACEE3-AB80-044F-B1C6-85CB57044453}" type="pres">
      <dgm:prSet presAssocID="{93B3C2E2-6D9A-4D14-8BB1-FD3F2516084D}" presName="node" presStyleLbl="node1" presStyleIdx="1" presStyleCnt="6">
        <dgm:presLayoutVars>
          <dgm:bulletEnabled val="1"/>
        </dgm:presLayoutVars>
      </dgm:prSet>
      <dgm:spPr/>
    </dgm:pt>
    <dgm:pt modelId="{523C0E72-25AD-354C-8BF4-07EF25D5F656}" type="pres">
      <dgm:prSet presAssocID="{6A06D078-F51D-4ABE-839F-5643D7A87CFE}" presName="sibTrans" presStyleCnt="0"/>
      <dgm:spPr/>
    </dgm:pt>
    <dgm:pt modelId="{091C7ADC-774A-914D-B758-B1F2D3D8CAC3}" type="pres">
      <dgm:prSet presAssocID="{0B620063-79FB-4E33-89E6-742F44147777}" presName="node" presStyleLbl="node1" presStyleIdx="2" presStyleCnt="6">
        <dgm:presLayoutVars>
          <dgm:bulletEnabled val="1"/>
        </dgm:presLayoutVars>
      </dgm:prSet>
      <dgm:spPr/>
    </dgm:pt>
    <dgm:pt modelId="{ACFACA24-BA69-F147-AC7C-4D0C7ACE50B1}" type="pres">
      <dgm:prSet presAssocID="{1C517D35-DC7C-4CB8-91B4-41A2082D03B9}" presName="sibTrans" presStyleCnt="0"/>
      <dgm:spPr/>
    </dgm:pt>
    <dgm:pt modelId="{67C35C93-8DE5-1445-9BC5-BA42F59C5DB3}" type="pres">
      <dgm:prSet presAssocID="{7DD90A39-AF06-4E8E-B556-A784F908BF6D}" presName="node" presStyleLbl="node1" presStyleIdx="3" presStyleCnt="6">
        <dgm:presLayoutVars>
          <dgm:bulletEnabled val="1"/>
        </dgm:presLayoutVars>
      </dgm:prSet>
      <dgm:spPr/>
    </dgm:pt>
    <dgm:pt modelId="{22E1A016-4AF2-0F42-A554-6CA1CFC6916E}" type="pres">
      <dgm:prSet presAssocID="{8E9F82A8-7A44-4690-B270-37BBBF002D85}" presName="sibTrans" presStyleCnt="0"/>
      <dgm:spPr/>
    </dgm:pt>
    <dgm:pt modelId="{85EF282A-4E14-1049-BA8C-F64FEEE86EF7}" type="pres">
      <dgm:prSet presAssocID="{DB7D193F-4954-41F5-BFCE-899766C1B14E}" presName="node" presStyleLbl="node1" presStyleIdx="4" presStyleCnt="6">
        <dgm:presLayoutVars>
          <dgm:bulletEnabled val="1"/>
        </dgm:presLayoutVars>
      </dgm:prSet>
      <dgm:spPr/>
    </dgm:pt>
    <dgm:pt modelId="{69F99FC4-CF30-8D43-902C-3261A690C26F}" type="pres">
      <dgm:prSet presAssocID="{A1A26A87-7036-455B-B11A-8CBACDB0CFBB}" presName="sibTrans" presStyleCnt="0"/>
      <dgm:spPr/>
    </dgm:pt>
    <dgm:pt modelId="{8CC14188-9A53-9A42-97EB-24F12B87323A}" type="pres">
      <dgm:prSet presAssocID="{07DBECAB-7C75-4576-94C8-31A35AEA8D85}" presName="node" presStyleLbl="node1" presStyleIdx="5" presStyleCnt="6">
        <dgm:presLayoutVars>
          <dgm:bulletEnabled val="1"/>
        </dgm:presLayoutVars>
      </dgm:prSet>
      <dgm:spPr/>
    </dgm:pt>
  </dgm:ptLst>
  <dgm:cxnLst>
    <dgm:cxn modelId="{BA6EBF11-8DD9-4871-B5A9-C4FBC445A1C9}" srcId="{E64E8CEB-3246-4546-9560-5705AA009411}" destId="{93B3C2E2-6D9A-4D14-8BB1-FD3F2516084D}" srcOrd="1" destOrd="0" parTransId="{0ACA2AFF-1EE2-49B6-8ED6-8F80C8861497}" sibTransId="{6A06D078-F51D-4ABE-839F-5643D7A87CFE}"/>
    <dgm:cxn modelId="{7E290521-3969-4618-AD24-D04A93E0A2F7}" srcId="{E64E8CEB-3246-4546-9560-5705AA009411}" destId="{07DBECAB-7C75-4576-94C8-31A35AEA8D85}" srcOrd="5" destOrd="0" parTransId="{28285042-0ACF-4231-BE4D-5C80464CCD1F}" sibTransId="{0460C21D-1AA5-454F-9A4E-354539540D7D}"/>
    <dgm:cxn modelId="{E968562F-300A-B54E-A0C4-4B4E7C52DF6E}" type="presOf" srcId="{DB7D193F-4954-41F5-BFCE-899766C1B14E}" destId="{85EF282A-4E14-1049-BA8C-F64FEEE86EF7}" srcOrd="0" destOrd="0" presId="urn:microsoft.com/office/officeart/2005/8/layout/default"/>
    <dgm:cxn modelId="{F644E744-A9F6-F145-BC11-60F63C6FB400}" type="presOf" srcId="{73C00E49-0ADF-45B9-8AC2-BEFDB34F8453}" destId="{28FB3188-D01D-F54F-A116-3A8227F2330A}" srcOrd="0" destOrd="0" presId="urn:microsoft.com/office/officeart/2005/8/layout/default"/>
    <dgm:cxn modelId="{D3C86E45-F646-9647-A1D3-46B3F6E6C92B}" type="presOf" srcId="{93B3C2E2-6D9A-4D14-8BB1-FD3F2516084D}" destId="{49DACEE3-AB80-044F-B1C6-85CB57044453}" srcOrd="0" destOrd="0" presId="urn:microsoft.com/office/officeart/2005/8/layout/default"/>
    <dgm:cxn modelId="{3AD1BB4F-E3DD-4A98-8EC3-4AF76A094E28}" srcId="{E64E8CEB-3246-4546-9560-5705AA009411}" destId="{DB7D193F-4954-41F5-BFCE-899766C1B14E}" srcOrd="4" destOrd="0" parTransId="{26AF9828-19DC-4706-B498-14AA2D1F4B82}" sibTransId="{A1A26A87-7036-455B-B11A-8CBACDB0CFBB}"/>
    <dgm:cxn modelId="{BC1C296B-9676-ED47-94A0-56824F7E8FE5}" type="presOf" srcId="{0B620063-79FB-4E33-89E6-742F44147777}" destId="{091C7ADC-774A-914D-B758-B1F2D3D8CAC3}" srcOrd="0" destOrd="0" presId="urn:microsoft.com/office/officeart/2005/8/layout/default"/>
    <dgm:cxn modelId="{4821B96F-8FA8-4E36-A1D6-5641B60B9035}" srcId="{E64E8CEB-3246-4546-9560-5705AA009411}" destId="{73C00E49-0ADF-45B9-8AC2-BEFDB34F8453}" srcOrd="0" destOrd="0" parTransId="{522DE3A7-AFD4-40DB-984C-813766441A2A}" sibTransId="{F8A2DCF3-2446-442F-ACB7-D7EF71AFD9B5}"/>
    <dgm:cxn modelId="{2D66BE97-105F-436A-9240-D2D7E2097EA5}" srcId="{E64E8CEB-3246-4546-9560-5705AA009411}" destId="{7DD90A39-AF06-4E8E-B556-A784F908BF6D}" srcOrd="3" destOrd="0" parTransId="{F9011D0E-E9A1-4E02-BA25-3EC1C71E260A}" sibTransId="{8E9F82A8-7A44-4690-B270-37BBBF002D85}"/>
    <dgm:cxn modelId="{BDC7049C-98A5-4929-8864-437DB3F3DFA9}" srcId="{E64E8CEB-3246-4546-9560-5705AA009411}" destId="{0B620063-79FB-4E33-89E6-742F44147777}" srcOrd="2" destOrd="0" parTransId="{FEA25813-459E-4048-B8DB-F6655F479EC8}" sibTransId="{1C517D35-DC7C-4CB8-91B4-41A2082D03B9}"/>
    <dgm:cxn modelId="{E41A11B5-DE93-634A-8FB0-01C8A16A772D}" type="presOf" srcId="{7DD90A39-AF06-4E8E-B556-A784F908BF6D}" destId="{67C35C93-8DE5-1445-9BC5-BA42F59C5DB3}" srcOrd="0" destOrd="0" presId="urn:microsoft.com/office/officeart/2005/8/layout/default"/>
    <dgm:cxn modelId="{297731BA-C5DC-6047-B6CD-1C193B35063A}" type="presOf" srcId="{07DBECAB-7C75-4576-94C8-31A35AEA8D85}" destId="{8CC14188-9A53-9A42-97EB-24F12B87323A}" srcOrd="0" destOrd="0" presId="urn:microsoft.com/office/officeart/2005/8/layout/default"/>
    <dgm:cxn modelId="{F44E76D1-AE4A-2D4D-BBEF-4917C6229402}" type="presOf" srcId="{E64E8CEB-3246-4546-9560-5705AA009411}" destId="{78C632C7-F8A2-F644-BD1C-6661BA5DE485}" srcOrd="0" destOrd="0" presId="urn:microsoft.com/office/officeart/2005/8/layout/default"/>
    <dgm:cxn modelId="{58F4B58C-12D8-7F48-93BD-2FA88A4D32FA}" type="presParOf" srcId="{78C632C7-F8A2-F644-BD1C-6661BA5DE485}" destId="{28FB3188-D01D-F54F-A116-3A8227F2330A}" srcOrd="0" destOrd="0" presId="urn:microsoft.com/office/officeart/2005/8/layout/default"/>
    <dgm:cxn modelId="{BB489EFA-C0A6-F34E-8C24-EFEFB0B19DD5}" type="presParOf" srcId="{78C632C7-F8A2-F644-BD1C-6661BA5DE485}" destId="{A15ABF35-CCAA-5A45-8A14-309E5917E827}" srcOrd="1" destOrd="0" presId="urn:microsoft.com/office/officeart/2005/8/layout/default"/>
    <dgm:cxn modelId="{1D019ECE-F371-F744-9451-FE24D3D2D3F4}" type="presParOf" srcId="{78C632C7-F8A2-F644-BD1C-6661BA5DE485}" destId="{49DACEE3-AB80-044F-B1C6-85CB57044453}" srcOrd="2" destOrd="0" presId="urn:microsoft.com/office/officeart/2005/8/layout/default"/>
    <dgm:cxn modelId="{D8ECB211-0D5E-E44E-9A87-DE555E047E03}" type="presParOf" srcId="{78C632C7-F8A2-F644-BD1C-6661BA5DE485}" destId="{523C0E72-25AD-354C-8BF4-07EF25D5F656}" srcOrd="3" destOrd="0" presId="urn:microsoft.com/office/officeart/2005/8/layout/default"/>
    <dgm:cxn modelId="{4118B986-2CE8-654A-8CC4-9C1A80E94730}" type="presParOf" srcId="{78C632C7-F8A2-F644-BD1C-6661BA5DE485}" destId="{091C7ADC-774A-914D-B758-B1F2D3D8CAC3}" srcOrd="4" destOrd="0" presId="urn:microsoft.com/office/officeart/2005/8/layout/default"/>
    <dgm:cxn modelId="{0463D017-1DE8-074D-AE20-95B929F4D8AB}" type="presParOf" srcId="{78C632C7-F8A2-F644-BD1C-6661BA5DE485}" destId="{ACFACA24-BA69-F147-AC7C-4D0C7ACE50B1}" srcOrd="5" destOrd="0" presId="urn:microsoft.com/office/officeart/2005/8/layout/default"/>
    <dgm:cxn modelId="{47C8FD8B-9D50-BC4D-84E6-2241C7B6E8E3}" type="presParOf" srcId="{78C632C7-F8A2-F644-BD1C-6661BA5DE485}" destId="{67C35C93-8DE5-1445-9BC5-BA42F59C5DB3}" srcOrd="6" destOrd="0" presId="urn:microsoft.com/office/officeart/2005/8/layout/default"/>
    <dgm:cxn modelId="{9D69312B-C617-DF42-974C-A0A238295BCC}" type="presParOf" srcId="{78C632C7-F8A2-F644-BD1C-6661BA5DE485}" destId="{22E1A016-4AF2-0F42-A554-6CA1CFC6916E}" srcOrd="7" destOrd="0" presId="urn:microsoft.com/office/officeart/2005/8/layout/default"/>
    <dgm:cxn modelId="{A8019EF7-ADCB-9944-83EE-64359CA10479}" type="presParOf" srcId="{78C632C7-F8A2-F644-BD1C-6661BA5DE485}" destId="{85EF282A-4E14-1049-BA8C-F64FEEE86EF7}" srcOrd="8" destOrd="0" presId="urn:microsoft.com/office/officeart/2005/8/layout/default"/>
    <dgm:cxn modelId="{68344E36-E769-CA4F-9192-ED97F354E743}" type="presParOf" srcId="{78C632C7-F8A2-F644-BD1C-6661BA5DE485}" destId="{69F99FC4-CF30-8D43-902C-3261A690C26F}" srcOrd="9" destOrd="0" presId="urn:microsoft.com/office/officeart/2005/8/layout/default"/>
    <dgm:cxn modelId="{0CCAA667-4AFD-B04B-8A75-38FB60CA3C82}" type="presParOf" srcId="{78C632C7-F8A2-F644-BD1C-6661BA5DE485}" destId="{8CC14188-9A53-9A42-97EB-24F12B8732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9973AD-B045-42F8-8807-7ED1874FF7D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39CE099-1CA7-41C1-A961-6BD411A018DB}">
      <dgm:prSet/>
      <dgm:spPr/>
      <dgm:t>
        <a:bodyPr/>
        <a:lstStyle/>
        <a:p>
          <a:r>
            <a:rPr lang="en-US"/>
            <a:t>Total Year-Round Occupied Units 		478</a:t>
          </a:r>
        </a:p>
      </dgm:t>
    </dgm:pt>
    <dgm:pt modelId="{C68F8C6D-3D27-423A-8FDB-D4D0F63902A1}" type="parTrans" cxnId="{FFA59283-638C-4D39-B382-D8C5A1A3A765}">
      <dgm:prSet/>
      <dgm:spPr/>
      <dgm:t>
        <a:bodyPr/>
        <a:lstStyle/>
        <a:p>
          <a:endParaRPr lang="en-US"/>
        </a:p>
      </dgm:t>
    </dgm:pt>
    <dgm:pt modelId="{69793E86-C555-4005-AAF2-F95FD703F5DF}" type="sibTrans" cxnId="{FFA59283-638C-4D39-B382-D8C5A1A3A765}">
      <dgm:prSet/>
      <dgm:spPr/>
      <dgm:t>
        <a:bodyPr/>
        <a:lstStyle/>
        <a:p>
          <a:endParaRPr lang="en-US"/>
        </a:p>
      </dgm:t>
    </dgm:pt>
    <dgm:pt modelId="{8D43BB66-993C-4F18-A51B-EFD977C76B18}">
      <dgm:prSet/>
      <dgm:spPr/>
      <dgm:t>
        <a:bodyPr/>
        <a:lstStyle/>
        <a:p>
          <a:r>
            <a:rPr lang="en-US" dirty="0"/>
            <a:t>Total Seasonal Units 			590	</a:t>
          </a:r>
        </a:p>
      </dgm:t>
    </dgm:pt>
    <dgm:pt modelId="{9FBF839B-B907-44E8-ACCA-A13666454C64}" type="parTrans" cxnId="{8FCC97D3-228B-4F1E-A28E-D732DE0177C8}">
      <dgm:prSet/>
      <dgm:spPr/>
      <dgm:t>
        <a:bodyPr/>
        <a:lstStyle/>
        <a:p>
          <a:endParaRPr lang="en-US"/>
        </a:p>
      </dgm:t>
    </dgm:pt>
    <dgm:pt modelId="{4D2B56E5-CA5E-4C97-8CE8-52CA42541B6E}" type="sibTrans" cxnId="{8FCC97D3-228B-4F1E-A28E-D732DE0177C8}">
      <dgm:prSet/>
      <dgm:spPr/>
      <dgm:t>
        <a:bodyPr/>
        <a:lstStyle/>
        <a:p>
          <a:endParaRPr lang="en-US"/>
        </a:p>
      </dgm:t>
    </dgm:pt>
    <dgm:pt modelId="{36A46A17-BD24-544C-82E7-78CCDE1C3BF9}" type="pres">
      <dgm:prSet presAssocID="{6B9973AD-B045-42F8-8807-7ED1874FF7DB}" presName="hierChild1" presStyleCnt="0">
        <dgm:presLayoutVars>
          <dgm:chPref val="1"/>
          <dgm:dir/>
          <dgm:animOne val="branch"/>
          <dgm:animLvl val="lvl"/>
          <dgm:resizeHandles/>
        </dgm:presLayoutVars>
      </dgm:prSet>
      <dgm:spPr/>
    </dgm:pt>
    <dgm:pt modelId="{5E1A064B-2050-B24F-B9BC-9A231A164B0C}" type="pres">
      <dgm:prSet presAssocID="{F39CE099-1CA7-41C1-A961-6BD411A018DB}" presName="hierRoot1" presStyleCnt="0"/>
      <dgm:spPr/>
    </dgm:pt>
    <dgm:pt modelId="{999770F8-39BA-2A42-97BF-ABFDC33EE2FF}" type="pres">
      <dgm:prSet presAssocID="{F39CE099-1CA7-41C1-A961-6BD411A018DB}" presName="composite" presStyleCnt="0"/>
      <dgm:spPr/>
    </dgm:pt>
    <dgm:pt modelId="{7507D88D-DB9B-544C-801B-6DB57B9A2331}" type="pres">
      <dgm:prSet presAssocID="{F39CE099-1CA7-41C1-A961-6BD411A018DB}" presName="background" presStyleLbl="node0" presStyleIdx="0" presStyleCnt="2"/>
      <dgm:spPr/>
    </dgm:pt>
    <dgm:pt modelId="{DDC6E27F-CDC7-DC47-A7DF-CB96ECBFB666}" type="pres">
      <dgm:prSet presAssocID="{F39CE099-1CA7-41C1-A961-6BD411A018DB}" presName="text" presStyleLbl="fgAcc0" presStyleIdx="0" presStyleCnt="2">
        <dgm:presLayoutVars>
          <dgm:chPref val="3"/>
        </dgm:presLayoutVars>
      </dgm:prSet>
      <dgm:spPr/>
    </dgm:pt>
    <dgm:pt modelId="{D72B40B5-44F3-7E4D-8B9C-322353F20A26}" type="pres">
      <dgm:prSet presAssocID="{F39CE099-1CA7-41C1-A961-6BD411A018DB}" presName="hierChild2" presStyleCnt="0"/>
      <dgm:spPr/>
    </dgm:pt>
    <dgm:pt modelId="{5BA7940C-F650-D549-97CC-2C22B3B5888C}" type="pres">
      <dgm:prSet presAssocID="{8D43BB66-993C-4F18-A51B-EFD977C76B18}" presName="hierRoot1" presStyleCnt="0"/>
      <dgm:spPr/>
    </dgm:pt>
    <dgm:pt modelId="{E24C1425-7A56-7240-9C22-A4B450471E99}" type="pres">
      <dgm:prSet presAssocID="{8D43BB66-993C-4F18-A51B-EFD977C76B18}" presName="composite" presStyleCnt="0"/>
      <dgm:spPr/>
    </dgm:pt>
    <dgm:pt modelId="{1896B7C9-EE6A-154D-A9CB-02DBB5A55A01}" type="pres">
      <dgm:prSet presAssocID="{8D43BB66-993C-4F18-A51B-EFD977C76B18}" presName="background" presStyleLbl="node0" presStyleIdx="1" presStyleCnt="2"/>
      <dgm:spPr/>
    </dgm:pt>
    <dgm:pt modelId="{C702A215-820D-E541-8A21-AFDF1D0B46C6}" type="pres">
      <dgm:prSet presAssocID="{8D43BB66-993C-4F18-A51B-EFD977C76B18}" presName="text" presStyleLbl="fgAcc0" presStyleIdx="1" presStyleCnt="2">
        <dgm:presLayoutVars>
          <dgm:chPref val="3"/>
        </dgm:presLayoutVars>
      </dgm:prSet>
      <dgm:spPr/>
    </dgm:pt>
    <dgm:pt modelId="{829FD263-782D-1544-B768-996A90913D85}" type="pres">
      <dgm:prSet presAssocID="{8D43BB66-993C-4F18-A51B-EFD977C76B18}" presName="hierChild2" presStyleCnt="0"/>
      <dgm:spPr/>
    </dgm:pt>
  </dgm:ptLst>
  <dgm:cxnLst>
    <dgm:cxn modelId="{BCC2792B-0E68-8345-AE0C-764954265165}" type="presOf" srcId="{6B9973AD-B045-42F8-8807-7ED1874FF7DB}" destId="{36A46A17-BD24-544C-82E7-78CCDE1C3BF9}" srcOrd="0" destOrd="0" presId="urn:microsoft.com/office/officeart/2005/8/layout/hierarchy1"/>
    <dgm:cxn modelId="{AEB56536-63F1-3247-8AE8-3C52AF5CDB1E}" type="presOf" srcId="{8D43BB66-993C-4F18-A51B-EFD977C76B18}" destId="{C702A215-820D-E541-8A21-AFDF1D0B46C6}" srcOrd="0" destOrd="0" presId="urn:microsoft.com/office/officeart/2005/8/layout/hierarchy1"/>
    <dgm:cxn modelId="{FFA59283-638C-4D39-B382-D8C5A1A3A765}" srcId="{6B9973AD-B045-42F8-8807-7ED1874FF7DB}" destId="{F39CE099-1CA7-41C1-A961-6BD411A018DB}" srcOrd="0" destOrd="0" parTransId="{C68F8C6D-3D27-423A-8FDB-D4D0F63902A1}" sibTransId="{69793E86-C555-4005-AAF2-F95FD703F5DF}"/>
    <dgm:cxn modelId="{A8C7AEA8-5282-B54F-A705-2E6EB02598C7}" type="presOf" srcId="{F39CE099-1CA7-41C1-A961-6BD411A018DB}" destId="{DDC6E27F-CDC7-DC47-A7DF-CB96ECBFB666}" srcOrd="0" destOrd="0" presId="urn:microsoft.com/office/officeart/2005/8/layout/hierarchy1"/>
    <dgm:cxn modelId="{8FCC97D3-228B-4F1E-A28E-D732DE0177C8}" srcId="{6B9973AD-B045-42F8-8807-7ED1874FF7DB}" destId="{8D43BB66-993C-4F18-A51B-EFD977C76B18}" srcOrd="1" destOrd="0" parTransId="{9FBF839B-B907-44E8-ACCA-A13666454C64}" sibTransId="{4D2B56E5-CA5E-4C97-8CE8-52CA42541B6E}"/>
    <dgm:cxn modelId="{B2E5BE7B-29B9-224C-B4A7-EF0369691C34}" type="presParOf" srcId="{36A46A17-BD24-544C-82E7-78CCDE1C3BF9}" destId="{5E1A064B-2050-B24F-B9BC-9A231A164B0C}" srcOrd="0" destOrd="0" presId="urn:microsoft.com/office/officeart/2005/8/layout/hierarchy1"/>
    <dgm:cxn modelId="{7619C7CD-FB0F-A54D-9717-2FE370D1AC9B}" type="presParOf" srcId="{5E1A064B-2050-B24F-B9BC-9A231A164B0C}" destId="{999770F8-39BA-2A42-97BF-ABFDC33EE2FF}" srcOrd="0" destOrd="0" presId="urn:microsoft.com/office/officeart/2005/8/layout/hierarchy1"/>
    <dgm:cxn modelId="{B61FE6B3-D643-3247-A8FF-9D8DC79B2333}" type="presParOf" srcId="{999770F8-39BA-2A42-97BF-ABFDC33EE2FF}" destId="{7507D88D-DB9B-544C-801B-6DB57B9A2331}" srcOrd="0" destOrd="0" presId="urn:microsoft.com/office/officeart/2005/8/layout/hierarchy1"/>
    <dgm:cxn modelId="{68FD5DD2-407E-B04C-8599-838B7A9D0F64}" type="presParOf" srcId="{999770F8-39BA-2A42-97BF-ABFDC33EE2FF}" destId="{DDC6E27F-CDC7-DC47-A7DF-CB96ECBFB666}" srcOrd="1" destOrd="0" presId="urn:microsoft.com/office/officeart/2005/8/layout/hierarchy1"/>
    <dgm:cxn modelId="{98A5D44E-B16D-3647-97F8-959F823A13F5}" type="presParOf" srcId="{5E1A064B-2050-B24F-B9BC-9A231A164B0C}" destId="{D72B40B5-44F3-7E4D-8B9C-322353F20A26}" srcOrd="1" destOrd="0" presId="urn:microsoft.com/office/officeart/2005/8/layout/hierarchy1"/>
    <dgm:cxn modelId="{FFC81D27-54BE-A84E-93B5-D9873F15D64C}" type="presParOf" srcId="{36A46A17-BD24-544C-82E7-78CCDE1C3BF9}" destId="{5BA7940C-F650-D549-97CC-2C22B3B5888C}" srcOrd="1" destOrd="0" presId="urn:microsoft.com/office/officeart/2005/8/layout/hierarchy1"/>
    <dgm:cxn modelId="{54052EC5-7924-CF4D-A54E-DA54084253C9}" type="presParOf" srcId="{5BA7940C-F650-D549-97CC-2C22B3B5888C}" destId="{E24C1425-7A56-7240-9C22-A4B450471E99}" srcOrd="0" destOrd="0" presId="urn:microsoft.com/office/officeart/2005/8/layout/hierarchy1"/>
    <dgm:cxn modelId="{6EB14E64-6031-6049-AF25-56453A12C09E}" type="presParOf" srcId="{E24C1425-7A56-7240-9C22-A4B450471E99}" destId="{1896B7C9-EE6A-154D-A9CB-02DBB5A55A01}" srcOrd="0" destOrd="0" presId="urn:microsoft.com/office/officeart/2005/8/layout/hierarchy1"/>
    <dgm:cxn modelId="{6DC05A5C-8969-2943-86EE-CE58033B1800}" type="presParOf" srcId="{E24C1425-7A56-7240-9C22-A4B450471E99}" destId="{C702A215-820D-E541-8A21-AFDF1D0B46C6}" srcOrd="1" destOrd="0" presId="urn:microsoft.com/office/officeart/2005/8/layout/hierarchy1"/>
    <dgm:cxn modelId="{3B338AFF-FB35-E94A-B15C-B67D802F5B6E}" type="presParOf" srcId="{5BA7940C-F650-D549-97CC-2C22B3B5888C}" destId="{829FD263-782D-1544-B768-996A90913D8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C4B99A-7B01-422C-8BEE-E3F84799CEE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6EE988AD-AC9B-479F-BBB5-6BC231E70AE5}">
      <dgm:prSet custT="1"/>
      <dgm:spPr/>
      <dgm:t>
        <a:bodyPr/>
        <a:lstStyle/>
        <a:p>
          <a:r>
            <a:rPr lang="en-US" sz="3600" u="sng" dirty="0"/>
            <a:t>Home Sale Data for Essex County:</a:t>
          </a:r>
          <a:endParaRPr lang="en-US" sz="3600" dirty="0"/>
        </a:p>
      </dgm:t>
    </dgm:pt>
    <dgm:pt modelId="{3110C45B-EE0B-4FA5-B1DB-763A711DF222}" type="parTrans" cxnId="{D22909B8-B3A5-4A32-9FCD-6AE2678BE0C4}">
      <dgm:prSet/>
      <dgm:spPr/>
      <dgm:t>
        <a:bodyPr/>
        <a:lstStyle/>
        <a:p>
          <a:endParaRPr lang="en-US"/>
        </a:p>
      </dgm:t>
    </dgm:pt>
    <dgm:pt modelId="{666E370C-3CF8-442F-81E9-F07A650104F0}" type="sibTrans" cxnId="{D22909B8-B3A5-4A32-9FCD-6AE2678BE0C4}">
      <dgm:prSet/>
      <dgm:spPr/>
      <dgm:t>
        <a:bodyPr/>
        <a:lstStyle/>
        <a:p>
          <a:endParaRPr lang="en-US"/>
        </a:p>
      </dgm:t>
    </dgm:pt>
    <dgm:pt modelId="{600DA885-583A-4EA4-BA6B-62401EA60AD8}">
      <dgm:prSet custT="1"/>
      <dgm:spPr/>
      <dgm:t>
        <a:bodyPr/>
        <a:lstStyle/>
        <a:p>
          <a:r>
            <a:rPr lang="en-US" sz="3200" dirty="0"/>
            <a:t>The average sale price has increased by 50% since 2019. </a:t>
          </a:r>
        </a:p>
      </dgm:t>
    </dgm:pt>
    <dgm:pt modelId="{50BF62DC-A567-4449-91FF-2FF0209AEB0F}" type="parTrans" cxnId="{D7D081A3-C5E2-41CA-8D06-C8321AC7E59F}">
      <dgm:prSet/>
      <dgm:spPr/>
      <dgm:t>
        <a:bodyPr/>
        <a:lstStyle/>
        <a:p>
          <a:endParaRPr lang="en-US"/>
        </a:p>
      </dgm:t>
    </dgm:pt>
    <dgm:pt modelId="{476FC537-435D-4EA2-A259-4AB4B9EFFE5A}" type="sibTrans" cxnId="{D7D081A3-C5E2-41CA-8D06-C8321AC7E59F}">
      <dgm:prSet/>
      <dgm:spPr/>
      <dgm:t>
        <a:bodyPr/>
        <a:lstStyle/>
        <a:p>
          <a:endParaRPr lang="en-US"/>
        </a:p>
      </dgm:t>
    </dgm:pt>
    <dgm:pt modelId="{B931AE95-6536-480C-A653-E8A556F1EA9D}">
      <dgm:prSet custT="1"/>
      <dgm:spPr/>
      <dgm:t>
        <a:bodyPr/>
        <a:lstStyle/>
        <a:p>
          <a:r>
            <a:rPr lang="en-US" sz="3200" dirty="0"/>
            <a:t>Sale price of a home increased from $248,281 (2019)to $373,352 (2021), an increase of 50.4%.</a:t>
          </a:r>
        </a:p>
      </dgm:t>
    </dgm:pt>
    <dgm:pt modelId="{3483EEA1-1EB4-4889-8CD0-94EAD37EF35F}" type="parTrans" cxnId="{7C85EC50-89A3-491D-A828-B1B09EFBE4D3}">
      <dgm:prSet/>
      <dgm:spPr/>
      <dgm:t>
        <a:bodyPr/>
        <a:lstStyle/>
        <a:p>
          <a:endParaRPr lang="en-US"/>
        </a:p>
      </dgm:t>
    </dgm:pt>
    <dgm:pt modelId="{A0BEFD9F-34FD-48D8-BFD5-563D5F539D8E}" type="sibTrans" cxnId="{7C85EC50-89A3-491D-A828-B1B09EFBE4D3}">
      <dgm:prSet/>
      <dgm:spPr/>
      <dgm:t>
        <a:bodyPr/>
        <a:lstStyle/>
        <a:p>
          <a:endParaRPr lang="en-US"/>
        </a:p>
      </dgm:t>
    </dgm:pt>
    <dgm:pt modelId="{670CF5AF-0E43-4C06-ADB4-7841027A5BA8}">
      <dgm:prSet custT="1"/>
      <dgm:spPr/>
      <dgm:t>
        <a:bodyPr/>
        <a:lstStyle/>
        <a:p>
          <a:r>
            <a:rPr lang="en-US" sz="3200" dirty="0"/>
            <a:t>The cost per square foot increased increase $153 (2019) to $219 (2021), an increase of 43.1% </a:t>
          </a:r>
        </a:p>
      </dgm:t>
    </dgm:pt>
    <dgm:pt modelId="{63770994-D2C4-4693-91D2-7043BD798FF3}" type="parTrans" cxnId="{CBDBEF95-C3FF-4AC4-ADAC-4C23DB4E6998}">
      <dgm:prSet/>
      <dgm:spPr/>
      <dgm:t>
        <a:bodyPr/>
        <a:lstStyle/>
        <a:p>
          <a:endParaRPr lang="en-US"/>
        </a:p>
      </dgm:t>
    </dgm:pt>
    <dgm:pt modelId="{C13B2458-5898-489F-B548-41FD0B19B106}" type="sibTrans" cxnId="{CBDBEF95-C3FF-4AC4-ADAC-4C23DB4E6998}">
      <dgm:prSet/>
      <dgm:spPr/>
      <dgm:t>
        <a:bodyPr/>
        <a:lstStyle/>
        <a:p>
          <a:endParaRPr lang="en-US"/>
        </a:p>
      </dgm:t>
    </dgm:pt>
    <dgm:pt modelId="{A8A4740D-517D-9445-BEE4-74711ACDD0E3}" type="pres">
      <dgm:prSet presAssocID="{EAC4B99A-7B01-422C-8BEE-E3F84799CEE2}" presName="linear" presStyleCnt="0">
        <dgm:presLayoutVars>
          <dgm:animLvl val="lvl"/>
          <dgm:resizeHandles val="exact"/>
        </dgm:presLayoutVars>
      </dgm:prSet>
      <dgm:spPr/>
    </dgm:pt>
    <dgm:pt modelId="{AAC42A92-3FA4-8649-9BB1-06D3914B9732}" type="pres">
      <dgm:prSet presAssocID="{6EE988AD-AC9B-479F-BBB5-6BC231E70AE5}" presName="parentText" presStyleLbl="node1" presStyleIdx="0" presStyleCnt="1">
        <dgm:presLayoutVars>
          <dgm:chMax val="0"/>
          <dgm:bulletEnabled val="1"/>
        </dgm:presLayoutVars>
      </dgm:prSet>
      <dgm:spPr/>
    </dgm:pt>
    <dgm:pt modelId="{38A4607A-942C-1B4B-943B-2E2D9E7878AE}" type="pres">
      <dgm:prSet presAssocID="{6EE988AD-AC9B-479F-BBB5-6BC231E70AE5}" presName="childText" presStyleLbl="revTx" presStyleIdx="0" presStyleCnt="1">
        <dgm:presLayoutVars>
          <dgm:bulletEnabled val="1"/>
        </dgm:presLayoutVars>
      </dgm:prSet>
      <dgm:spPr/>
    </dgm:pt>
  </dgm:ptLst>
  <dgm:cxnLst>
    <dgm:cxn modelId="{8B011833-8AB4-4144-8528-FA9619F76395}" type="presOf" srcId="{6EE988AD-AC9B-479F-BBB5-6BC231E70AE5}" destId="{AAC42A92-3FA4-8649-9BB1-06D3914B9732}" srcOrd="0" destOrd="0" presId="urn:microsoft.com/office/officeart/2005/8/layout/vList2"/>
    <dgm:cxn modelId="{62525333-BDC0-B749-8D7D-8A5661A0158C}" type="presOf" srcId="{EAC4B99A-7B01-422C-8BEE-E3F84799CEE2}" destId="{A8A4740D-517D-9445-BEE4-74711ACDD0E3}" srcOrd="0" destOrd="0" presId="urn:microsoft.com/office/officeart/2005/8/layout/vList2"/>
    <dgm:cxn modelId="{7C85EC50-89A3-491D-A828-B1B09EFBE4D3}" srcId="{6EE988AD-AC9B-479F-BBB5-6BC231E70AE5}" destId="{B931AE95-6536-480C-A653-E8A556F1EA9D}" srcOrd="1" destOrd="0" parTransId="{3483EEA1-1EB4-4889-8CD0-94EAD37EF35F}" sibTransId="{A0BEFD9F-34FD-48D8-BFD5-563D5F539D8E}"/>
    <dgm:cxn modelId="{E9A9AF85-AB40-384F-806F-DD69894323FB}" type="presOf" srcId="{600DA885-583A-4EA4-BA6B-62401EA60AD8}" destId="{38A4607A-942C-1B4B-943B-2E2D9E7878AE}" srcOrd="0" destOrd="0" presId="urn:microsoft.com/office/officeart/2005/8/layout/vList2"/>
    <dgm:cxn modelId="{578A8F88-F9D4-7144-9608-3C4BF8F0D42A}" type="presOf" srcId="{B931AE95-6536-480C-A653-E8A556F1EA9D}" destId="{38A4607A-942C-1B4B-943B-2E2D9E7878AE}" srcOrd="0" destOrd="1" presId="urn:microsoft.com/office/officeart/2005/8/layout/vList2"/>
    <dgm:cxn modelId="{CBDBEF95-C3FF-4AC4-ADAC-4C23DB4E6998}" srcId="{6EE988AD-AC9B-479F-BBB5-6BC231E70AE5}" destId="{670CF5AF-0E43-4C06-ADB4-7841027A5BA8}" srcOrd="2" destOrd="0" parTransId="{63770994-D2C4-4693-91D2-7043BD798FF3}" sibTransId="{C13B2458-5898-489F-B548-41FD0B19B106}"/>
    <dgm:cxn modelId="{D7D081A3-C5E2-41CA-8D06-C8321AC7E59F}" srcId="{6EE988AD-AC9B-479F-BBB5-6BC231E70AE5}" destId="{600DA885-583A-4EA4-BA6B-62401EA60AD8}" srcOrd="0" destOrd="0" parTransId="{50BF62DC-A567-4449-91FF-2FF0209AEB0F}" sibTransId="{476FC537-435D-4EA2-A259-4AB4B9EFFE5A}"/>
    <dgm:cxn modelId="{D22909B8-B3A5-4A32-9FCD-6AE2678BE0C4}" srcId="{EAC4B99A-7B01-422C-8BEE-E3F84799CEE2}" destId="{6EE988AD-AC9B-479F-BBB5-6BC231E70AE5}" srcOrd="0" destOrd="0" parTransId="{3110C45B-EE0B-4FA5-B1DB-763A711DF222}" sibTransId="{666E370C-3CF8-442F-81E9-F07A650104F0}"/>
    <dgm:cxn modelId="{707FF7D8-D6ED-574E-A789-560F84DED238}" type="presOf" srcId="{670CF5AF-0E43-4C06-ADB4-7841027A5BA8}" destId="{38A4607A-942C-1B4B-943B-2E2D9E7878AE}" srcOrd="0" destOrd="2" presId="urn:microsoft.com/office/officeart/2005/8/layout/vList2"/>
    <dgm:cxn modelId="{456A5683-1647-7B46-AC57-7A3E6B46B1F4}" type="presParOf" srcId="{A8A4740D-517D-9445-BEE4-74711ACDD0E3}" destId="{AAC42A92-3FA4-8649-9BB1-06D3914B9732}" srcOrd="0" destOrd="0" presId="urn:microsoft.com/office/officeart/2005/8/layout/vList2"/>
    <dgm:cxn modelId="{D73503EC-1A0B-6144-9B60-F19D741B54C4}" type="presParOf" srcId="{A8A4740D-517D-9445-BEE4-74711ACDD0E3}" destId="{38A4607A-942C-1B4B-943B-2E2D9E7878A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41CA53-AC9A-4DE3-AC31-B40406AD8A7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19E88F8-14EA-4597-B422-328EE8B02EF7}">
      <dgm:prSet/>
      <dgm:spPr/>
      <dgm:t>
        <a:bodyPr/>
        <a:lstStyle/>
        <a:p>
          <a:r>
            <a:rPr lang="en-US"/>
            <a:t>Keene Survey respondents overwhelmingly identified a need for year- round rental housing and access to affordable year-round housing.</a:t>
          </a:r>
        </a:p>
      </dgm:t>
    </dgm:pt>
    <dgm:pt modelId="{1235593E-EF50-4CBE-AD89-1A017A661306}" type="parTrans" cxnId="{A04A6BBE-DA46-470F-9863-95045F7BAD4F}">
      <dgm:prSet/>
      <dgm:spPr/>
      <dgm:t>
        <a:bodyPr/>
        <a:lstStyle/>
        <a:p>
          <a:endParaRPr lang="en-US"/>
        </a:p>
      </dgm:t>
    </dgm:pt>
    <dgm:pt modelId="{8EA2B4D7-8C06-45EB-985D-2050C1A993EF}" type="sibTrans" cxnId="{A04A6BBE-DA46-470F-9863-95045F7BAD4F}">
      <dgm:prSet/>
      <dgm:spPr/>
      <dgm:t>
        <a:bodyPr/>
        <a:lstStyle/>
        <a:p>
          <a:endParaRPr lang="en-US"/>
        </a:p>
      </dgm:t>
    </dgm:pt>
    <dgm:pt modelId="{47EE9DFD-C0B3-4616-876E-509924EC8D03}">
      <dgm:prSet/>
      <dgm:spPr/>
      <dgm:t>
        <a:bodyPr/>
        <a:lstStyle/>
        <a:p>
          <a:r>
            <a:rPr lang="en-US"/>
            <a:t>Essex County data shows the number of seasonal houses is greater than occupied units by over 100 units in Keene.</a:t>
          </a:r>
        </a:p>
      </dgm:t>
    </dgm:pt>
    <dgm:pt modelId="{A18E9E3F-713D-4CBE-B12C-EE258CAD362F}" type="parTrans" cxnId="{984DF1FB-DB34-4450-AE7F-F90F6727DCB7}">
      <dgm:prSet/>
      <dgm:spPr/>
      <dgm:t>
        <a:bodyPr/>
        <a:lstStyle/>
        <a:p>
          <a:endParaRPr lang="en-US"/>
        </a:p>
      </dgm:t>
    </dgm:pt>
    <dgm:pt modelId="{9AB0714C-73CF-4841-BA19-B9004E721916}" type="sibTrans" cxnId="{984DF1FB-DB34-4450-AE7F-F90F6727DCB7}">
      <dgm:prSet/>
      <dgm:spPr/>
      <dgm:t>
        <a:bodyPr/>
        <a:lstStyle/>
        <a:p>
          <a:endParaRPr lang="en-US"/>
        </a:p>
      </dgm:t>
    </dgm:pt>
    <dgm:pt modelId="{9B512FE3-4237-4EEE-B780-A1FC2E162660}">
      <dgm:prSet/>
      <dgm:spPr/>
      <dgm:t>
        <a:bodyPr/>
        <a:lstStyle/>
        <a:p>
          <a:r>
            <a:rPr lang="en-US"/>
            <a:t>Home sales county wide have increased sharply in the last three years.</a:t>
          </a:r>
        </a:p>
      </dgm:t>
    </dgm:pt>
    <dgm:pt modelId="{3D27959C-17DE-42B6-8DEF-A55BFA75C16F}" type="parTrans" cxnId="{168AE2B9-9810-4738-8207-34AB27DD64BE}">
      <dgm:prSet/>
      <dgm:spPr/>
      <dgm:t>
        <a:bodyPr/>
        <a:lstStyle/>
        <a:p>
          <a:endParaRPr lang="en-US"/>
        </a:p>
      </dgm:t>
    </dgm:pt>
    <dgm:pt modelId="{A412B95C-D8DD-4E8C-BFBF-90A86E85C1EF}" type="sibTrans" cxnId="{168AE2B9-9810-4738-8207-34AB27DD64BE}">
      <dgm:prSet/>
      <dgm:spPr/>
      <dgm:t>
        <a:bodyPr/>
        <a:lstStyle/>
        <a:p>
          <a:endParaRPr lang="en-US"/>
        </a:p>
      </dgm:t>
    </dgm:pt>
    <dgm:pt modelId="{FD825575-03E0-47FB-963C-21FFC0744774}">
      <dgm:prSet/>
      <dgm:spPr/>
      <dgm:t>
        <a:bodyPr/>
        <a:lstStyle/>
        <a:p>
          <a:r>
            <a:rPr lang="en-US" dirty="0"/>
            <a:t>Housing access has been identified region wide problem.</a:t>
          </a:r>
        </a:p>
      </dgm:t>
    </dgm:pt>
    <dgm:pt modelId="{5B61DE15-7A4E-4FE0-8174-22FB6FC3BD9F}" type="parTrans" cxnId="{81BD18FF-8EA2-46F6-9955-475256AB3B07}">
      <dgm:prSet/>
      <dgm:spPr/>
      <dgm:t>
        <a:bodyPr/>
        <a:lstStyle/>
        <a:p>
          <a:endParaRPr lang="en-US"/>
        </a:p>
      </dgm:t>
    </dgm:pt>
    <dgm:pt modelId="{28ADC73C-52A5-450B-8FC0-236C86C139CB}" type="sibTrans" cxnId="{81BD18FF-8EA2-46F6-9955-475256AB3B07}">
      <dgm:prSet/>
      <dgm:spPr/>
      <dgm:t>
        <a:bodyPr/>
        <a:lstStyle/>
        <a:p>
          <a:endParaRPr lang="en-US"/>
        </a:p>
      </dgm:t>
    </dgm:pt>
    <dgm:pt modelId="{3082F42A-C79F-4585-9C07-09C5D01D1C5E}" type="pres">
      <dgm:prSet presAssocID="{3341CA53-AC9A-4DE3-AC31-B40406AD8A71}" presName="root" presStyleCnt="0">
        <dgm:presLayoutVars>
          <dgm:dir/>
          <dgm:resizeHandles val="exact"/>
        </dgm:presLayoutVars>
      </dgm:prSet>
      <dgm:spPr/>
    </dgm:pt>
    <dgm:pt modelId="{3872F990-ECED-47DC-9625-00F861ECD93E}" type="pres">
      <dgm:prSet presAssocID="{619E88F8-14EA-4597-B422-328EE8B02EF7}" presName="compNode" presStyleCnt="0"/>
      <dgm:spPr/>
    </dgm:pt>
    <dgm:pt modelId="{3B701E23-97E7-48BB-9B0C-BB04019DDEA1}" type="pres">
      <dgm:prSet presAssocID="{619E88F8-14EA-4597-B422-328EE8B02EF7}" presName="bgRect" presStyleLbl="bgShp" presStyleIdx="0" presStyleCnt="4"/>
      <dgm:spPr/>
    </dgm:pt>
    <dgm:pt modelId="{6CBD7BB3-5FFC-45C1-91FB-3DCC3160DCF2}" type="pres">
      <dgm:prSet presAssocID="{619E88F8-14EA-4597-B422-328EE8B02EF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burban scene"/>
        </a:ext>
      </dgm:extLst>
    </dgm:pt>
    <dgm:pt modelId="{561FAF65-500E-44FB-958B-07A585578265}" type="pres">
      <dgm:prSet presAssocID="{619E88F8-14EA-4597-B422-328EE8B02EF7}" presName="spaceRect" presStyleCnt="0"/>
      <dgm:spPr/>
    </dgm:pt>
    <dgm:pt modelId="{E90E0C0F-A76D-4B70-B936-54288701A4E1}" type="pres">
      <dgm:prSet presAssocID="{619E88F8-14EA-4597-B422-328EE8B02EF7}" presName="parTx" presStyleLbl="revTx" presStyleIdx="0" presStyleCnt="4">
        <dgm:presLayoutVars>
          <dgm:chMax val="0"/>
          <dgm:chPref val="0"/>
        </dgm:presLayoutVars>
      </dgm:prSet>
      <dgm:spPr/>
    </dgm:pt>
    <dgm:pt modelId="{2A92B066-350C-4E18-B8E3-4679D312A301}" type="pres">
      <dgm:prSet presAssocID="{8EA2B4D7-8C06-45EB-985D-2050C1A993EF}" presName="sibTrans" presStyleCnt="0"/>
      <dgm:spPr/>
    </dgm:pt>
    <dgm:pt modelId="{65498F3D-7FBA-4925-8FD9-BC2DE3AA43C3}" type="pres">
      <dgm:prSet presAssocID="{47EE9DFD-C0B3-4616-876E-509924EC8D03}" presName="compNode" presStyleCnt="0"/>
      <dgm:spPr/>
    </dgm:pt>
    <dgm:pt modelId="{0BA55C60-273A-42D4-9E03-8CC2E4F9964F}" type="pres">
      <dgm:prSet presAssocID="{47EE9DFD-C0B3-4616-876E-509924EC8D03}" presName="bgRect" presStyleLbl="bgShp" presStyleIdx="1" presStyleCnt="4"/>
      <dgm:spPr/>
    </dgm:pt>
    <dgm:pt modelId="{E38A7410-E0BB-4603-BF20-A9B91184328C}" type="pres">
      <dgm:prSet presAssocID="{47EE9DFD-C0B3-4616-876E-509924EC8D0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ity"/>
        </a:ext>
      </dgm:extLst>
    </dgm:pt>
    <dgm:pt modelId="{EEA2300C-FA39-4639-9DA9-E29FEC19F9BC}" type="pres">
      <dgm:prSet presAssocID="{47EE9DFD-C0B3-4616-876E-509924EC8D03}" presName="spaceRect" presStyleCnt="0"/>
      <dgm:spPr/>
    </dgm:pt>
    <dgm:pt modelId="{252BDCBB-47F1-4A6E-956B-781E62381348}" type="pres">
      <dgm:prSet presAssocID="{47EE9DFD-C0B3-4616-876E-509924EC8D03}" presName="parTx" presStyleLbl="revTx" presStyleIdx="1" presStyleCnt="4">
        <dgm:presLayoutVars>
          <dgm:chMax val="0"/>
          <dgm:chPref val="0"/>
        </dgm:presLayoutVars>
      </dgm:prSet>
      <dgm:spPr/>
    </dgm:pt>
    <dgm:pt modelId="{FF335A5E-27EF-47F2-A14A-BF26BB115C67}" type="pres">
      <dgm:prSet presAssocID="{9AB0714C-73CF-4841-BA19-B9004E721916}" presName="sibTrans" presStyleCnt="0"/>
      <dgm:spPr/>
    </dgm:pt>
    <dgm:pt modelId="{5211E881-6338-4384-B52A-43BE6D255633}" type="pres">
      <dgm:prSet presAssocID="{9B512FE3-4237-4EEE-B780-A1FC2E162660}" presName="compNode" presStyleCnt="0"/>
      <dgm:spPr/>
    </dgm:pt>
    <dgm:pt modelId="{A66E09E0-44FF-40A6-A231-A7C115E754E6}" type="pres">
      <dgm:prSet presAssocID="{9B512FE3-4237-4EEE-B780-A1FC2E162660}" presName="bgRect" presStyleLbl="bgShp" presStyleIdx="2" presStyleCnt="4"/>
      <dgm:spPr/>
    </dgm:pt>
    <dgm:pt modelId="{F6C46225-1E17-4DE1-923D-057139B8F5DD}" type="pres">
      <dgm:prSet presAssocID="{9B512FE3-4237-4EEE-B780-A1FC2E16266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ouse"/>
        </a:ext>
      </dgm:extLst>
    </dgm:pt>
    <dgm:pt modelId="{6D368BBA-A6A8-49E3-AF6E-CF068C4ACDF3}" type="pres">
      <dgm:prSet presAssocID="{9B512FE3-4237-4EEE-B780-A1FC2E162660}" presName="spaceRect" presStyleCnt="0"/>
      <dgm:spPr/>
    </dgm:pt>
    <dgm:pt modelId="{163C0812-22ED-486A-A9E3-DCE2224520BD}" type="pres">
      <dgm:prSet presAssocID="{9B512FE3-4237-4EEE-B780-A1FC2E162660}" presName="parTx" presStyleLbl="revTx" presStyleIdx="2" presStyleCnt="4">
        <dgm:presLayoutVars>
          <dgm:chMax val="0"/>
          <dgm:chPref val="0"/>
        </dgm:presLayoutVars>
      </dgm:prSet>
      <dgm:spPr/>
    </dgm:pt>
    <dgm:pt modelId="{AF0F4489-A17C-4FEE-AAD0-361B1FACB0E6}" type="pres">
      <dgm:prSet presAssocID="{A412B95C-D8DD-4E8C-BFBF-90A86E85C1EF}" presName="sibTrans" presStyleCnt="0"/>
      <dgm:spPr/>
    </dgm:pt>
    <dgm:pt modelId="{E0BD49E3-4D7B-46D8-9EE5-4E24B776B10B}" type="pres">
      <dgm:prSet presAssocID="{FD825575-03E0-47FB-963C-21FFC0744774}" presName="compNode" presStyleCnt="0"/>
      <dgm:spPr/>
    </dgm:pt>
    <dgm:pt modelId="{500737A1-DD49-459D-87CD-EE3CE8FA28B5}" type="pres">
      <dgm:prSet presAssocID="{FD825575-03E0-47FB-963C-21FFC0744774}" presName="bgRect" presStyleLbl="bgShp" presStyleIdx="3" presStyleCnt="4"/>
      <dgm:spPr/>
    </dgm:pt>
    <dgm:pt modelId="{74094A84-5D34-41DF-ADD2-5D8576D71A9D}" type="pres">
      <dgm:prSet presAssocID="{FD825575-03E0-47FB-963C-21FFC074477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ome"/>
        </a:ext>
      </dgm:extLst>
    </dgm:pt>
    <dgm:pt modelId="{3D985479-68A5-40D2-B5FC-5BFB182A331A}" type="pres">
      <dgm:prSet presAssocID="{FD825575-03E0-47FB-963C-21FFC0744774}" presName="spaceRect" presStyleCnt="0"/>
      <dgm:spPr/>
    </dgm:pt>
    <dgm:pt modelId="{668471B9-CE93-40A0-A34F-DA0BEA3D431C}" type="pres">
      <dgm:prSet presAssocID="{FD825575-03E0-47FB-963C-21FFC0744774}" presName="parTx" presStyleLbl="revTx" presStyleIdx="3" presStyleCnt="4">
        <dgm:presLayoutVars>
          <dgm:chMax val="0"/>
          <dgm:chPref val="0"/>
        </dgm:presLayoutVars>
      </dgm:prSet>
      <dgm:spPr/>
    </dgm:pt>
  </dgm:ptLst>
  <dgm:cxnLst>
    <dgm:cxn modelId="{CA017A6C-7ACE-45C7-B503-30CB5BF43C04}" type="presOf" srcId="{3341CA53-AC9A-4DE3-AC31-B40406AD8A71}" destId="{3082F42A-C79F-4585-9C07-09C5D01D1C5E}" srcOrd="0" destOrd="0" presId="urn:microsoft.com/office/officeart/2018/2/layout/IconVerticalSolidList"/>
    <dgm:cxn modelId="{26C67FA0-0376-4555-9ED4-D91BCDF44242}" type="presOf" srcId="{619E88F8-14EA-4597-B422-328EE8B02EF7}" destId="{E90E0C0F-A76D-4B70-B936-54288701A4E1}" srcOrd="0" destOrd="0" presId="urn:microsoft.com/office/officeart/2018/2/layout/IconVerticalSolidList"/>
    <dgm:cxn modelId="{966F76B9-31F5-4954-A9F0-B4EABCEC557E}" type="presOf" srcId="{9B512FE3-4237-4EEE-B780-A1FC2E162660}" destId="{163C0812-22ED-486A-A9E3-DCE2224520BD}" srcOrd="0" destOrd="0" presId="urn:microsoft.com/office/officeart/2018/2/layout/IconVerticalSolidList"/>
    <dgm:cxn modelId="{168AE2B9-9810-4738-8207-34AB27DD64BE}" srcId="{3341CA53-AC9A-4DE3-AC31-B40406AD8A71}" destId="{9B512FE3-4237-4EEE-B780-A1FC2E162660}" srcOrd="2" destOrd="0" parTransId="{3D27959C-17DE-42B6-8DEF-A55BFA75C16F}" sibTransId="{A412B95C-D8DD-4E8C-BFBF-90A86E85C1EF}"/>
    <dgm:cxn modelId="{A04A6BBE-DA46-470F-9863-95045F7BAD4F}" srcId="{3341CA53-AC9A-4DE3-AC31-B40406AD8A71}" destId="{619E88F8-14EA-4597-B422-328EE8B02EF7}" srcOrd="0" destOrd="0" parTransId="{1235593E-EF50-4CBE-AD89-1A017A661306}" sibTransId="{8EA2B4D7-8C06-45EB-985D-2050C1A993EF}"/>
    <dgm:cxn modelId="{524B0ADF-A43F-4B20-BF67-88CB9655B0A2}" type="presOf" srcId="{47EE9DFD-C0B3-4616-876E-509924EC8D03}" destId="{252BDCBB-47F1-4A6E-956B-781E62381348}" srcOrd="0" destOrd="0" presId="urn:microsoft.com/office/officeart/2018/2/layout/IconVerticalSolidList"/>
    <dgm:cxn modelId="{8014D8F0-2510-4AB8-BB00-8233C3E43100}" type="presOf" srcId="{FD825575-03E0-47FB-963C-21FFC0744774}" destId="{668471B9-CE93-40A0-A34F-DA0BEA3D431C}" srcOrd="0" destOrd="0" presId="urn:microsoft.com/office/officeart/2018/2/layout/IconVerticalSolidList"/>
    <dgm:cxn modelId="{984DF1FB-DB34-4450-AE7F-F90F6727DCB7}" srcId="{3341CA53-AC9A-4DE3-AC31-B40406AD8A71}" destId="{47EE9DFD-C0B3-4616-876E-509924EC8D03}" srcOrd="1" destOrd="0" parTransId="{A18E9E3F-713D-4CBE-B12C-EE258CAD362F}" sibTransId="{9AB0714C-73CF-4841-BA19-B9004E721916}"/>
    <dgm:cxn modelId="{81BD18FF-8EA2-46F6-9955-475256AB3B07}" srcId="{3341CA53-AC9A-4DE3-AC31-B40406AD8A71}" destId="{FD825575-03E0-47FB-963C-21FFC0744774}" srcOrd="3" destOrd="0" parTransId="{5B61DE15-7A4E-4FE0-8174-22FB6FC3BD9F}" sibTransId="{28ADC73C-52A5-450B-8FC0-236C86C139CB}"/>
    <dgm:cxn modelId="{302A72C0-5B65-478D-BD99-CA6E096CD773}" type="presParOf" srcId="{3082F42A-C79F-4585-9C07-09C5D01D1C5E}" destId="{3872F990-ECED-47DC-9625-00F861ECD93E}" srcOrd="0" destOrd="0" presId="urn:microsoft.com/office/officeart/2018/2/layout/IconVerticalSolidList"/>
    <dgm:cxn modelId="{79F0B388-B694-44FC-A025-4F4910B3B89D}" type="presParOf" srcId="{3872F990-ECED-47DC-9625-00F861ECD93E}" destId="{3B701E23-97E7-48BB-9B0C-BB04019DDEA1}" srcOrd="0" destOrd="0" presId="urn:microsoft.com/office/officeart/2018/2/layout/IconVerticalSolidList"/>
    <dgm:cxn modelId="{BEB43203-F9F9-4406-8D3E-6480E741BDDC}" type="presParOf" srcId="{3872F990-ECED-47DC-9625-00F861ECD93E}" destId="{6CBD7BB3-5FFC-45C1-91FB-3DCC3160DCF2}" srcOrd="1" destOrd="0" presId="urn:microsoft.com/office/officeart/2018/2/layout/IconVerticalSolidList"/>
    <dgm:cxn modelId="{34F4092A-79FA-40AC-9DBF-D5BA92E123C5}" type="presParOf" srcId="{3872F990-ECED-47DC-9625-00F861ECD93E}" destId="{561FAF65-500E-44FB-958B-07A585578265}" srcOrd="2" destOrd="0" presId="urn:microsoft.com/office/officeart/2018/2/layout/IconVerticalSolidList"/>
    <dgm:cxn modelId="{68874158-D885-4A33-A634-F998ACCA0772}" type="presParOf" srcId="{3872F990-ECED-47DC-9625-00F861ECD93E}" destId="{E90E0C0F-A76D-4B70-B936-54288701A4E1}" srcOrd="3" destOrd="0" presId="urn:microsoft.com/office/officeart/2018/2/layout/IconVerticalSolidList"/>
    <dgm:cxn modelId="{8A26A55C-DEAE-4E66-9FC2-2534FD518901}" type="presParOf" srcId="{3082F42A-C79F-4585-9C07-09C5D01D1C5E}" destId="{2A92B066-350C-4E18-B8E3-4679D312A301}" srcOrd="1" destOrd="0" presId="urn:microsoft.com/office/officeart/2018/2/layout/IconVerticalSolidList"/>
    <dgm:cxn modelId="{3E3CA1F4-754A-49FD-B718-C951FB8E6AE1}" type="presParOf" srcId="{3082F42A-C79F-4585-9C07-09C5D01D1C5E}" destId="{65498F3D-7FBA-4925-8FD9-BC2DE3AA43C3}" srcOrd="2" destOrd="0" presId="urn:microsoft.com/office/officeart/2018/2/layout/IconVerticalSolidList"/>
    <dgm:cxn modelId="{BC2BB9D3-0202-483D-9D9C-64CC27461868}" type="presParOf" srcId="{65498F3D-7FBA-4925-8FD9-BC2DE3AA43C3}" destId="{0BA55C60-273A-42D4-9E03-8CC2E4F9964F}" srcOrd="0" destOrd="0" presId="urn:microsoft.com/office/officeart/2018/2/layout/IconVerticalSolidList"/>
    <dgm:cxn modelId="{D502AFD8-F8FB-4B72-BCF0-62BD81CE6DA1}" type="presParOf" srcId="{65498F3D-7FBA-4925-8FD9-BC2DE3AA43C3}" destId="{E38A7410-E0BB-4603-BF20-A9B91184328C}" srcOrd="1" destOrd="0" presId="urn:microsoft.com/office/officeart/2018/2/layout/IconVerticalSolidList"/>
    <dgm:cxn modelId="{27EA746E-9250-49A9-B55F-E5D6A38989CB}" type="presParOf" srcId="{65498F3D-7FBA-4925-8FD9-BC2DE3AA43C3}" destId="{EEA2300C-FA39-4639-9DA9-E29FEC19F9BC}" srcOrd="2" destOrd="0" presId="urn:microsoft.com/office/officeart/2018/2/layout/IconVerticalSolidList"/>
    <dgm:cxn modelId="{206F1C3B-A9B9-4859-B05C-FE10CAC0746B}" type="presParOf" srcId="{65498F3D-7FBA-4925-8FD9-BC2DE3AA43C3}" destId="{252BDCBB-47F1-4A6E-956B-781E62381348}" srcOrd="3" destOrd="0" presId="urn:microsoft.com/office/officeart/2018/2/layout/IconVerticalSolidList"/>
    <dgm:cxn modelId="{3F47A699-76C3-42E5-B9F8-0AEF7D363C70}" type="presParOf" srcId="{3082F42A-C79F-4585-9C07-09C5D01D1C5E}" destId="{FF335A5E-27EF-47F2-A14A-BF26BB115C67}" srcOrd="3" destOrd="0" presId="urn:microsoft.com/office/officeart/2018/2/layout/IconVerticalSolidList"/>
    <dgm:cxn modelId="{45B7FAF1-9E9F-4E54-832E-2E97DAE6E551}" type="presParOf" srcId="{3082F42A-C79F-4585-9C07-09C5D01D1C5E}" destId="{5211E881-6338-4384-B52A-43BE6D255633}" srcOrd="4" destOrd="0" presId="urn:microsoft.com/office/officeart/2018/2/layout/IconVerticalSolidList"/>
    <dgm:cxn modelId="{B3994CF8-0504-4043-81EF-25CBA968D7C3}" type="presParOf" srcId="{5211E881-6338-4384-B52A-43BE6D255633}" destId="{A66E09E0-44FF-40A6-A231-A7C115E754E6}" srcOrd="0" destOrd="0" presId="urn:microsoft.com/office/officeart/2018/2/layout/IconVerticalSolidList"/>
    <dgm:cxn modelId="{2DBB0187-267D-4E8B-BCF8-D5D83ACB57C1}" type="presParOf" srcId="{5211E881-6338-4384-B52A-43BE6D255633}" destId="{F6C46225-1E17-4DE1-923D-057139B8F5DD}" srcOrd="1" destOrd="0" presId="urn:microsoft.com/office/officeart/2018/2/layout/IconVerticalSolidList"/>
    <dgm:cxn modelId="{3C8E2342-F704-44FF-AF18-D12D2521C92A}" type="presParOf" srcId="{5211E881-6338-4384-B52A-43BE6D255633}" destId="{6D368BBA-A6A8-49E3-AF6E-CF068C4ACDF3}" srcOrd="2" destOrd="0" presId="urn:microsoft.com/office/officeart/2018/2/layout/IconVerticalSolidList"/>
    <dgm:cxn modelId="{E5C74A7D-B25F-4CF6-A594-6BC5E6C50B88}" type="presParOf" srcId="{5211E881-6338-4384-B52A-43BE6D255633}" destId="{163C0812-22ED-486A-A9E3-DCE2224520BD}" srcOrd="3" destOrd="0" presId="urn:microsoft.com/office/officeart/2018/2/layout/IconVerticalSolidList"/>
    <dgm:cxn modelId="{EF344C6A-5B31-4A2F-A794-FAB4735D67FF}" type="presParOf" srcId="{3082F42A-C79F-4585-9C07-09C5D01D1C5E}" destId="{AF0F4489-A17C-4FEE-AAD0-361B1FACB0E6}" srcOrd="5" destOrd="0" presId="urn:microsoft.com/office/officeart/2018/2/layout/IconVerticalSolidList"/>
    <dgm:cxn modelId="{1F184A8C-C48B-45F4-91C3-D8103EB431D1}" type="presParOf" srcId="{3082F42A-C79F-4585-9C07-09C5D01D1C5E}" destId="{E0BD49E3-4D7B-46D8-9EE5-4E24B776B10B}" srcOrd="6" destOrd="0" presId="urn:microsoft.com/office/officeart/2018/2/layout/IconVerticalSolidList"/>
    <dgm:cxn modelId="{D01A52DD-F6B6-43F9-8FAD-10C0AD7F2E06}" type="presParOf" srcId="{E0BD49E3-4D7B-46D8-9EE5-4E24B776B10B}" destId="{500737A1-DD49-459D-87CD-EE3CE8FA28B5}" srcOrd="0" destOrd="0" presId="urn:microsoft.com/office/officeart/2018/2/layout/IconVerticalSolidList"/>
    <dgm:cxn modelId="{EED79B25-ACD8-4E30-9E34-B843C6893528}" type="presParOf" srcId="{E0BD49E3-4D7B-46D8-9EE5-4E24B776B10B}" destId="{74094A84-5D34-41DF-ADD2-5D8576D71A9D}" srcOrd="1" destOrd="0" presId="urn:microsoft.com/office/officeart/2018/2/layout/IconVerticalSolidList"/>
    <dgm:cxn modelId="{560C90AA-D338-4BF3-B9AC-41EEC5F07963}" type="presParOf" srcId="{E0BD49E3-4D7B-46D8-9EE5-4E24B776B10B}" destId="{3D985479-68A5-40D2-B5FC-5BFB182A331A}" srcOrd="2" destOrd="0" presId="urn:microsoft.com/office/officeart/2018/2/layout/IconVerticalSolidList"/>
    <dgm:cxn modelId="{7A426726-1FA2-49F4-ABFF-8F032A0A7EA6}" type="presParOf" srcId="{E0BD49E3-4D7B-46D8-9EE5-4E24B776B10B}" destId="{668471B9-CE93-40A0-A34F-DA0BEA3D431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FB3188-D01D-F54F-A116-3A8227F2330A}">
      <dsp:nvSpPr>
        <dsp:cNvPr id="0" name=""/>
        <dsp:cNvSpPr/>
      </dsp:nvSpPr>
      <dsp:spPr>
        <a:xfrm>
          <a:off x="521359" y="536"/>
          <a:ext cx="2792272" cy="1675363"/>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Posted on Nextdoor Keene</a:t>
          </a:r>
        </a:p>
      </dsp:txBody>
      <dsp:txXfrm>
        <a:off x="521359" y="536"/>
        <a:ext cx="2792272" cy="1675363"/>
      </dsp:txXfrm>
    </dsp:sp>
    <dsp:sp modelId="{49DACEE3-AB80-044F-B1C6-85CB57044453}">
      <dsp:nvSpPr>
        <dsp:cNvPr id="0" name=""/>
        <dsp:cNvSpPr/>
      </dsp:nvSpPr>
      <dsp:spPr>
        <a:xfrm>
          <a:off x="3592859" y="536"/>
          <a:ext cx="2792272" cy="1675363"/>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Hardcopies available at Keene Valley Library and Keene Town Hall</a:t>
          </a:r>
        </a:p>
      </dsp:txBody>
      <dsp:txXfrm>
        <a:off x="3592859" y="536"/>
        <a:ext cx="2792272" cy="1675363"/>
      </dsp:txXfrm>
    </dsp:sp>
    <dsp:sp modelId="{091C7ADC-774A-914D-B758-B1F2D3D8CAC3}">
      <dsp:nvSpPr>
        <dsp:cNvPr id="0" name=""/>
        <dsp:cNvSpPr/>
      </dsp:nvSpPr>
      <dsp:spPr>
        <a:xfrm>
          <a:off x="521359" y="1955127"/>
          <a:ext cx="2792272" cy="1675363"/>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Advertised at Post Office Bulletin Boards</a:t>
          </a:r>
        </a:p>
      </dsp:txBody>
      <dsp:txXfrm>
        <a:off x="521359" y="1955127"/>
        <a:ext cx="2792272" cy="1675363"/>
      </dsp:txXfrm>
    </dsp:sp>
    <dsp:sp modelId="{67C35C93-8DE5-1445-9BC5-BA42F59C5DB3}">
      <dsp:nvSpPr>
        <dsp:cNvPr id="0" name=""/>
        <dsp:cNvSpPr/>
      </dsp:nvSpPr>
      <dsp:spPr>
        <a:xfrm>
          <a:off x="3592859" y="1955127"/>
          <a:ext cx="2792272" cy="1675363"/>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Individual Emails sent </a:t>
          </a:r>
        </a:p>
      </dsp:txBody>
      <dsp:txXfrm>
        <a:off x="3592859" y="1955127"/>
        <a:ext cx="2792272" cy="1675363"/>
      </dsp:txXfrm>
    </dsp:sp>
    <dsp:sp modelId="{85EF282A-4E14-1049-BA8C-F64FEEE86EF7}">
      <dsp:nvSpPr>
        <dsp:cNvPr id="0" name=""/>
        <dsp:cNvSpPr/>
      </dsp:nvSpPr>
      <dsp:spPr>
        <a:xfrm>
          <a:off x="521359" y="3909718"/>
          <a:ext cx="2792272" cy="1675363"/>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Phone calls made</a:t>
          </a:r>
        </a:p>
      </dsp:txBody>
      <dsp:txXfrm>
        <a:off x="521359" y="3909718"/>
        <a:ext cx="2792272" cy="1675363"/>
      </dsp:txXfrm>
    </dsp:sp>
    <dsp:sp modelId="{8CC14188-9A53-9A42-97EB-24F12B87323A}">
      <dsp:nvSpPr>
        <dsp:cNvPr id="0" name=""/>
        <dsp:cNvSpPr/>
      </dsp:nvSpPr>
      <dsp:spPr>
        <a:xfrm>
          <a:off x="3592859" y="3909718"/>
          <a:ext cx="2792272" cy="1675363"/>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KHTF member stationed at the Transfer station </a:t>
          </a:r>
        </a:p>
      </dsp:txBody>
      <dsp:txXfrm>
        <a:off x="3592859" y="3909718"/>
        <a:ext cx="2792272" cy="16753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07D88D-DB9B-544C-801B-6DB57B9A2331}">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6E27F-CDC7-DC47-A7DF-CB96ECBFB666}">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kern="1200"/>
            <a:t>Total Year-Round Occupied Units 		478</a:t>
          </a:r>
        </a:p>
      </dsp:txBody>
      <dsp:txXfrm>
        <a:off x="608661" y="692298"/>
        <a:ext cx="4508047" cy="2799040"/>
      </dsp:txXfrm>
    </dsp:sp>
    <dsp:sp modelId="{1896B7C9-EE6A-154D-A9CB-02DBB5A55A01}">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02A215-820D-E541-8A21-AFDF1D0B46C6}">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en-US" sz="4600" kern="1200" dirty="0"/>
            <a:t>Total Seasonal Units 			590	</a:t>
          </a:r>
        </a:p>
      </dsp:txBody>
      <dsp:txXfrm>
        <a:off x="6331365" y="692298"/>
        <a:ext cx="4508047" cy="2799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42A92-3FA4-8649-9BB1-06D3914B9732}">
      <dsp:nvSpPr>
        <dsp:cNvPr id="0" name=""/>
        <dsp:cNvSpPr/>
      </dsp:nvSpPr>
      <dsp:spPr>
        <a:xfrm>
          <a:off x="0" y="606460"/>
          <a:ext cx="7240043" cy="1216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u="sng" kern="1200" dirty="0"/>
            <a:t>Home Sale Data for Essex County:</a:t>
          </a:r>
          <a:endParaRPr lang="en-US" sz="3600" kern="1200" dirty="0"/>
        </a:p>
      </dsp:txBody>
      <dsp:txXfrm>
        <a:off x="59399" y="665859"/>
        <a:ext cx="7121245" cy="1098002"/>
      </dsp:txXfrm>
    </dsp:sp>
    <dsp:sp modelId="{38A4607A-942C-1B4B-943B-2E2D9E7878AE}">
      <dsp:nvSpPr>
        <dsp:cNvPr id="0" name=""/>
        <dsp:cNvSpPr/>
      </dsp:nvSpPr>
      <dsp:spPr>
        <a:xfrm>
          <a:off x="0" y="1823260"/>
          <a:ext cx="7240043" cy="3901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9871" tIns="40640" rIns="227584" bIns="40640" numCol="1" spcCol="1270" anchor="t" anchorCtr="0">
          <a:noAutofit/>
        </a:bodyPr>
        <a:lstStyle/>
        <a:p>
          <a:pPr marL="285750" lvl="1" indent="-285750" algn="l" defTabSz="1422400">
            <a:lnSpc>
              <a:spcPct val="90000"/>
            </a:lnSpc>
            <a:spcBef>
              <a:spcPct val="0"/>
            </a:spcBef>
            <a:spcAft>
              <a:spcPct val="20000"/>
            </a:spcAft>
            <a:buChar char="•"/>
          </a:pPr>
          <a:r>
            <a:rPr lang="en-US" sz="3200" kern="1200" dirty="0"/>
            <a:t>The average sale price has increased by 50% since 2019. </a:t>
          </a:r>
        </a:p>
        <a:p>
          <a:pPr marL="285750" lvl="1" indent="-285750" algn="l" defTabSz="1422400">
            <a:lnSpc>
              <a:spcPct val="90000"/>
            </a:lnSpc>
            <a:spcBef>
              <a:spcPct val="0"/>
            </a:spcBef>
            <a:spcAft>
              <a:spcPct val="20000"/>
            </a:spcAft>
            <a:buChar char="•"/>
          </a:pPr>
          <a:r>
            <a:rPr lang="en-US" sz="3200" kern="1200" dirty="0"/>
            <a:t>Sale price of a home increased from $248,281 (2019)to $373,352 (2021), an increase of 50.4%.</a:t>
          </a:r>
        </a:p>
        <a:p>
          <a:pPr marL="285750" lvl="1" indent="-285750" algn="l" defTabSz="1422400">
            <a:lnSpc>
              <a:spcPct val="90000"/>
            </a:lnSpc>
            <a:spcBef>
              <a:spcPct val="0"/>
            </a:spcBef>
            <a:spcAft>
              <a:spcPct val="20000"/>
            </a:spcAft>
            <a:buChar char="•"/>
          </a:pPr>
          <a:r>
            <a:rPr lang="en-US" sz="3200" kern="1200" dirty="0"/>
            <a:t>The cost per square foot increased increase $153 (2019) to $219 (2021), an increase of 43.1% </a:t>
          </a:r>
        </a:p>
      </dsp:txBody>
      <dsp:txXfrm>
        <a:off x="0" y="1823260"/>
        <a:ext cx="7240043" cy="39019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01E23-97E7-48BB-9B0C-BB04019DDEA1}">
      <dsp:nvSpPr>
        <dsp:cNvPr id="0" name=""/>
        <dsp:cNvSpPr/>
      </dsp:nvSpPr>
      <dsp:spPr>
        <a:xfrm>
          <a:off x="0" y="2447"/>
          <a:ext cx="6588691" cy="124038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BD7BB3-5FFC-45C1-91FB-3DCC3160DCF2}">
      <dsp:nvSpPr>
        <dsp:cNvPr id="0" name=""/>
        <dsp:cNvSpPr/>
      </dsp:nvSpPr>
      <dsp:spPr>
        <a:xfrm>
          <a:off x="375217" y="281534"/>
          <a:ext cx="682214" cy="6822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0E0C0F-A76D-4B70-B936-54288701A4E1}">
      <dsp:nvSpPr>
        <dsp:cNvPr id="0" name=""/>
        <dsp:cNvSpPr/>
      </dsp:nvSpPr>
      <dsp:spPr>
        <a:xfrm>
          <a:off x="1432649" y="2447"/>
          <a:ext cx="5156041"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889000">
            <a:lnSpc>
              <a:spcPct val="90000"/>
            </a:lnSpc>
            <a:spcBef>
              <a:spcPct val="0"/>
            </a:spcBef>
            <a:spcAft>
              <a:spcPct val="35000"/>
            </a:spcAft>
            <a:buNone/>
          </a:pPr>
          <a:r>
            <a:rPr lang="en-US" sz="2000" kern="1200"/>
            <a:t>Keene Survey respondents overwhelmingly identified a need for year- round rental housing and access to affordable year-round housing.</a:t>
          </a:r>
        </a:p>
      </dsp:txBody>
      <dsp:txXfrm>
        <a:off x="1432649" y="2447"/>
        <a:ext cx="5156041" cy="1240389"/>
      </dsp:txXfrm>
    </dsp:sp>
    <dsp:sp modelId="{0BA55C60-273A-42D4-9E03-8CC2E4F9964F}">
      <dsp:nvSpPr>
        <dsp:cNvPr id="0" name=""/>
        <dsp:cNvSpPr/>
      </dsp:nvSpPr>
      <dsp:spPr>
        <a:xfrm>
          <a:off x="0" y="1552933"/>
          <a:ext cx="6588691" cy="124038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8A7410-E0BB-4603-BF20-A9B91184328C}">
      <dsp:nvSpPr>
        <dsp:cNvPr id="0" name=""/>
        <dsp:cNvSpPr/>
      </dsp:nvSpPr>
      <dsp:spPr>
        <a:xfrm>
          <a:off x="375217" y="1832021"/>
          <a:ext cx="682214" cy="6822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2BDCBB-47F1-4A6E-956B-781E62381348}">
      <dsp:nvSpPr>
        <dsp:cNvPr id="0" name=""/>
        <dsp:cNvSpPr/>
      </dsp:nvSpPr>
      <dsp:spPr>
        <a:xfrm>
          <a:off x="1432649" y="1552933"/>
          <a:ext cx="5156041"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889000">
            <a:lnSpc>
              <a:spcPct val="90000"/>
            </a:lnSpc>
            <a:spcBef>
              <a:spcPct val="0"/>
            </a:spcBef>
            <a:spcAft>
              <a:spcPct val="35000"/>
            </a:spcAft>
            <a:buNone/>
          </a:pPr>
          <a:r>
            <a:rPr lang="en-US" sz="2000" kern="1200"/>
            <a:t>Essex County data shows the number of seasonal houses is greater than occupied units by over 100 units in Keene.</a:t>
          </a:r>
        </a:p>
      </dsp:txBody>
      <dsp:txXfrm>
        <a:off x="1432649" y="1552933"/>
        <a:ext cx="5156041" cy="1240389"/>
      </dsp:txXfrm>
    </dsp:sp>
    <dsp:sp modelId="{A66E09E0-44FF-40A6-A231-A7C115E754E6}">
      <dsp:nvSpPr>
        <dsp:cNvPr id="0" name=""/>
        <dsp:cNvSpPr/>
      </dsp:nvSpPr>
      <dsp:spPr>
        <a:xfrm>
          <a:off x="0" y="3103420"/>
          <a:ext cx="6588691" cy="124038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C46225-1E17-4DE1-923D-057139B8F5DD}">
      <dsp:nvSpPr>
        <dsp:cNvPr id="0" name=""/>
        <dsp:cNvSpPr/>
      </dsp:nvSpPr>
      <dsp:spPr>
        <a:xfrm>
          <a:off x="375217" y="3382507"/>
          <a:ext cx="682214" cy="6822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3C0812-22ED-486A-A9E3-DCE2224520BD}">
      <dsp:nvSpPr>
        <dsp:cNvPr id="0" name=""/>
        <dsp:cNvSpPr/>
      </dsp:nvSpPr>
      <dsp:spPr>
        <a:xfrm>
          <a:off x="1432649" y="3103420"/>
          <a:ext cx="5156041"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889000">
            <a:lnSpc>
              <a:spcPct val="90000"/>
            </a:lnSpc>
            <a:spcBef>
              <a:spcPct val="0"/>
            </a:spcBef>
            <a:spcAft>
              <a:spcPct val="35000"/>
            </a:spcAft>
            <a:buNone/>
          </a:pPr>
          <a:r>
            <a:rPr lang="en-US" sz="2000" kern="1200"/>
            <a:t>Home sales county wide have increased sharply in the last three years.</a:t>
          </a:r>
        </a:p>
      </dsp:txBody>
      <dsp:txXfrm>
        <a:off x="1432649" y="3103420"/>
        <a:ext cx="5156041" cy="1240389"/>
      </dsp:txXfrm>
    </dsp:sp>
    <dsp:sp modelId="{500737A1-DD49-459D-87CD-EE3CE8FA28B5}">
      <dsp:nvSpPr>
        <dsp:cNvPr id="0" name=""/>
        <dsp:cNvSpPr/>
      </dsp:nvSpPr>
      <dsp:spPr>
        <a:xfrm>
          <a:off x="0" y="4653906"/>
          <a:ext cx="6588691" cy="124038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094A84-5D34-41DF-ADD2-5D8576D71A9D}">
      <dsp:nvSpPr>
        <dsp:cNvPr id="0" name=""/>
        <dsp:cNvSpPr/>
      </dsp:nvSpPr>
      <dsp:spPr>
        <a:xfrm>
          <a:off x="375217" y="4932994"/>
          <a:ext cx="682214" cy="68221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8471B9-CE93-40A0-A34F-DA0BEA3D431C}">
      <dsp:nvSpPr>
        <dsp:cNvPr id="0" name=""/>
        <dsp:cNvSpPr/>
      </dsp:nvSpPr>
      <dsp:spPr>
        <a:xfrm>
          <a:off x="1432649" y="4653906"/>
          <a:ext cx="5156041"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889000">
            <a:lnSpc>
              <a:spcPct val="90000"/>
            </a:lnSpc>
            <a:spcBef>
              <a:spcPct val="0"/>
            </a:spcBef>
            <a:spcAft>
              <a:spcPct val="35000"/>
            </a:spcAft>
            <a:buNone/>
          </a:pPr>
          <a:r>
            <a:rPr lang="en-US" sz="2000" kern="1200" dirty="0"/>
            <a:t>Housing access has been identified region wide problem.</a:t>
          </a:r>
        </a:p>
      </dsp:txBody>
      <dsp:txXfrm>
        <a:off x="1432649" y="4653906"/>
        <a:ext cx="5156041" cy="124038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0.57358</cdr:x>
      <cdr:y>0.21442</cdr:y>
    </cdr:from>
    <cdr:to>
      <cdr:x>0.65311</cdr:x>
      <cdr:y>0.44316</cdr:y>
    </cdr:to>
    <cdr:sp macro="" textlink="">
      <cdr:nvSpPr>
        <cdr:cNvPr id="2" name="TextBox 1">
          <a:extLst xmlns:a="http://schemas.openxmlformats.org/drawingml/2006/main">
            <a:ext uri="{FF2B5EF4-FFF2-40B4-BE49-F238E27FC236}">
              <a16:creationId xmlns:a16="http://schemas.microsoft.com/office/drawing/2014/main" id="{34A441FF-9D0A-8A07-AA03-AA4328E2C838}"/>
            </a:ext>
          </a:extLst>
        </cdr:cNvPr>
        <cdr:cNvSpPr txBox="1"/>
      </cdr:nvSpPr>
      <cdr:spPr>
        <a:xfrm xmlns:a="http://schemas.openxmlformats.org/drawingml/2006/main">
          <a:off x="6594327" y="85719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0.42914</cdr:x>
      <cdr:y>0.14316</cdr:y>
    </cdr:from>
    <cdr:to>
      <cdr:x>0.9856</cdr:x>
      <cdr:y>0.29753</cdr:y>
    </cdr:to>
    <cdr:sp macro="" textlink="">
      <cdr:nvSpPr>
        <cdr:cNvPr id="2" name="TextBox 1">
          <a:extLst xmlns:a="http://schemas.openxmlformats.org/drawingml/2006/main">
            <a:ext uri="{FF2B5EF4-FFF2-40B4-BE49-F238E27FC236}">
              <a16:creationId xmlns:a16="http://schemas.microsoft.com/office/drawing/2014/main" id="{DE4B3176-50DE-2F18-39E2-BBD6F3AEA7CE}"/>
            </a:ext>
          </a:extLst>
        </cdr:cNvPr>
        <cdr:cNvSpPr txBox="1"/>
      </cdr:nvSpPr>
      <cdr:spPr>
        <a:xfrm xmlns:a="http://schemas.openxmlformats.org/drawingml/2006/main">
          <a:off x="3100871" y="848025"/>
          <a:ext cx="4020853"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3200" b="1" i="1" dirty="0"/>
            <a:t>57%  = $1500 or less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0B83E0-6AEB-F34C-B0FC-7F40AE7C2094}" type="datetimeFigureOut">
              <a:rPr lang="en-US" smtClean="0"/>
              <a:t>8/9/22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4A042-5D2A-4F46-B3D3-C45D76A04F5C}" type="slidenum">
              <a:rPr lang="en-US" smtClean="0"/>
              <a:t>‹#›</a:t>
            </a:fld>
            <a:endParaRPr lang="en-US"/>
          </a:p>
        </p:txBody>
      </p:sp>
    </p:spTree>
    <p:extLst>
      <p:ext uri="{BB962C8B-B14F-4D97-AF65-F5344CB8AC3E}">
        <p14:creationId xmlns:p14="http://schemas.microsoft.com/office/powerpoint/2010/main" val="115598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Response rate was over 20% = Statistically significant rate</a:t>
            </a:r>
          </a:p>
        </p:txBody>
      </p:sp>
      <p:sp>
        <p:nvSpPr>
          <p:cNvPr id="4" name="Slide Number Placeholder 3"/>
          <p:cNvSpPr>
            <a:spLocks noGrp="1"/>
          </p:cNvSpPr>
          <p:nvPr>
            <p:ph type="sldNum" sz="quarter" idx="5"/>
          </p:nvPr>
        </p:nvSpPr>
        <p:spPr/>
        <p:txBody>
          <a:bodyPr/>
          <a:lstStyle/>
          <a:p>
            <a:fld id="{CFC4A042-5D2A-4F46-B3D3-C45D76A04F5C}" type="slidenum">
              <a:rPr lang="en-US" smtClean="0"/>
              <a:t>3</a:t>
            </a:fld>
            <a:endParaRPr lang="en-US"/>
          </a:p>
        </p:txBody>
      </p:sp>
    </p:spTree>
    <p:extLst>
      <p:ext uri="{BB962C8B-B14F-4D97-AF65-F5344CB8AC3E}">
        <p14:creationId xmlns:p14="http://schemas.microsoft.com/office/powerpoint/2010/main" val="2982992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28 telecommuters in Keene</a:t>
            </a:r>
          </a:p>
        </p:txBody>
      </p:sp>
      <p:sp>
        <p:nvSpPr>
          <p:cNvPr id="4" name="Slide Number Placeholder 3"/>
          <p:cNvSpPr>
            <a:spLocks noGrp="1"/>
          </p:cNvSpPr>
          <p:nvPr>
            <p:ph type="sldNum" sz="quarter" idx="5"/>
          </p:nvPr>
        </p:nvSpPr>
        <p:spPr/>
        <p:txBody>
          <a:bodyPr/>
          <a:lstStyle/>
          <a:p>
            <a:fld id="{CFC4A042-5D2A-4F46-B3D3-C45D76A04F5C}" type="slidenum">
              <a:rPr lang="en-US" smtClean="0"/>
              <a:t>4</a:t>
            </a:fld>
            <a:endParaRPr lang="en-US"/>
          </a:p>
        </p:txBody>
      </p:sp>
    </p:spTree>
    <p:extLst>
      <p:ext uri="{BB962C8B-B14F-4D97-AF65-F5344CB8AC3E}">
        <p14:creationId xmlns:p14="http://schemas.microsoft.com/office/powerpoint/2010/main" val="2279967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the comments related to “Other” specified that the mortgage was paid off.</a:t>
            </a:r>
          </a:p>
        </p:txBody>
      </p:sp>
      <p:sp>
        <p:nvSpPr>
          <p:cNvPr id="4" name="Slide Number Placeholder 3"/>
          <p:cNvSpPr>
            <a:spLocks noGrp="1"/>
          </p:cNvSpPr>
          <p:nvPr>
            <p:ph type="sldNum" sz="quarter" idx="5"/>
          </p:nvPr>
        </p:nvSpPr>
        <p:spPr/>
        <p:txBody>
          <a:bodyPr/>
          <a:lstStyle/>
          <a:p>
            <a:fld id="{CFC4A042-5D2A-4F46-B3D3-C45D76A04F5C}" type="slidenum">
              <a:rPr lang="en-US" smtClean="0"/>
              <a:t>9</a:t>
            </a:fld>
            <a:endParaRPr lang="en-US"/>
          </a:p>
        </p:txBody>
      </p:sp>
    </p:spTree>
    <p:extLst>
      <p:ext uri="{BB962C8B-B14F-4D97-AF65-F5344CB8AC3E}">
        <p14:creationId xmlns:p14="http://schemas.microsoft.com/office/powerpoint/2010/main" val="105507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FC4A042-5D2A-4F46-B3D3-C45D76A04F5C}" type="slidenum">
              <a:rPr lang="en-US" smtClean="0"/>
              <a:t>15</a:t>
            </a:fld>
            <a:endParaRPr lang="en-US"/>
          </a:p>
        </p:txBody>
      </p:sp>
    </p:spTree>
    <p:extLst>
      <p:ext uri="{BB962C8B-B14F-4D97-AF65-F5344CB8AC3E}">
        <p14:creationId xmlns:p14="http://schemas.microsoft.com/office/powerpoint/2010/main" val="339505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C4A042-5D2A-4F46-B3D3-C45D76A04F5C}" type="slidenum">
              <a:rPr lang="en-US" smtClean="0"/>
              <a:t>16</a:t>
            </a:fld>
            <a:endParaRPr lang="en-US"/>
          </a:p>
        </p:txBody>
      </p:sp>
    </p:spTree>
    <p:extLst>
      <p:ext uri="{BB962C8B-B14F-4D97-AF65-F5344CB8AC3E}">
        <p14:creationId xmlns:p14="http://schemas.microsoft.com/office/powerpoint/2010/main" val="271582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B6EE67-DFAB-AA43-8B4B-12E79F0468C6}" type="datetimeFigureOut">
              <a:rPr lang="en-US" smtClean="0"/>
              <a:t>8/9/22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320818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B6EE67-DFAB-AA43-8B4B-12E79F0468C6}" type="datetimeFigureOut">
              <a:rPr lang="en-US" smtClean="0"/>
              <a:t>8/9/22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124427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B6EE67-DFAB-AA43-8B4B-12E79F0468C6}" type="datetimeFigureOut">
              <a:rPr lang="en-US" smtClean="0"/>
              <a:t>8/9/22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413437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515" y="107528"/>
            <a:ext cx="10972800" cy="731617"/>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53515" y="1340107"/>
            <a:ext cx="10972800" cy="4758684"/>
          </a:xfrm>
        </p:spPr>
        <p:txBody>
          <a:bodyPr/>
          <a:lstStyle>
            <a:lvl1pPr>
              <a:defRPr sz="1867">
                <a:solidFill>
                  <a:schemeClr val="tx1"/>
                </a:solidFill>
              </a:defRPr>
            </a:lvl1pPr>
            <a:lvl2pPr>
              <a:defRPr sz="1867">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67">
                <a:latin typeface="Arial" panose="020B0604020202020204" pitchFamily="34" charset="0"/>
                <a:cs typeface="Arial" panose="020B0604020202020204" pitchFamily="34" charset="0"/>
              </a:defRPr>
            </a:lvl4pPr>
            <a:lvl5pPr>
              <a:defRPr sz="1467">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64429" y="836559"/>
            <a:ext cx="10972800" cy="319617"/>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2743200" y="6415823"/>
            <a:ext cx="8452499" cy="366183"/>
          </a:xfrm>
          <a:prstGeom prst="rect">
            <a:avLst/>
          </a:prstGeom>
        </p:spPr>
        <p:txBody>
          <a:bodyPr vert="horz" lIns="91440" tIns="45720" rIns="91440" bIns="45720" rtlCol="0" anchor="ctr"/>
          <a:lstStyle>
            <a:lvl1pPr algn="l">
              <a:defRPr sz="140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598A6424-24D4-9A7A-503B-1810D9718646}"/>
              </a:ext>
            </a:extLst>
          </p:cNvPr>
          <p:cNvSpPr txBox="1">
            <a:spLocks/>
          </p:cNvSpPr>
          <p:nvPr userDrawn="1"/>
        </p:nvSpPr>
        <p:spPr>
          <a:xfrm>
            <a:off x="58814" y="6507727"/>
            <a:ext cx="1400847" cy="213603"/>
          </a:xfrm>
          <a:prstGeom prst="rect">
            <a:avLst/>
          </a:prstGeom>
        </p:spPr>
        <p:txBody>
          <a:bodyPr vert="horz" lIns="121920" tIns="60960" rIns="121920" bIns="6096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067"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8D6880F-98FC-C70E-7434-35DAC835CC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147" y="6447989"/>
            <a:ext cx="1618312" cy="394160"/>
          </a:xfrm>
          <a:prstGeom prst="rect">
            <a:avLst/>
          </a:prstGeom>
        </p:spPr>
      </p:pic>
    </p:spTree>
    <p:extLst>
      <p:ext uri="{BB962C8B-B14F-4D97-AF65-F5344CB8AC3E}">
        <p14:creationId xmlns:p14="http://schemas.microsoft.com/office/powerpoint/2010/main" val="3485659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B6EE67-DFAB-AA43-8B4B-12E79F0468C6}" type="datetimeFigureOut">
              <a:rPr lang="en-US" smtClean="0"/>
              <a:t>8/9/22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3584616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B6EE67-DFAB-AA43-8B4B-12E79F0468C6}" type="datetimeFigureOut">
              <a:rPr lang="en-US" smtClean="0"/>
              <a:t>8/9/22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2505468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B6EE67-DFAB-AA43-8B4B-12E79F0468C6}" type="datetimeFigureOut">
              <a:rPr lang="en-US" smtClean="0"/>
              <a:t>8/9/22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69715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B6EE67-DFAB-AA43-8B4B-12E79F0468C6}" type="datetimeFigureOut">
              <a:rPr lang="en-US" smtClean="0"/>
              <a:t>8/9/22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3100865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B6EE67-DFAB-AA43-8B4B-12E79F0468C6}" type="datetimeFigureOut">
              <a:rPr lang="en-US" smtClean="0"/>
              <a:t>8/9/22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1326438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6EE67-DFAB-AA43-8B4B-12E79F0468C6}" type="datetimeFigureOut">
              <a:rPr lang="en-US" smtClean="0"/>
              <a:t>8/9/22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3458161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B6EE67-DFAB-AA43-8B4B-12E79F0468C6}" type="datetimeFigureOut">
              <a:rPr lang="en-US" smtClean="0"/>
              <a:t>8/9/22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1464656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B6EE67-DFAB-AA43-8B4B-12E79F0468C6}" type="datetimeFigureOut">
              <a:rPr lang="en-US" smtClean="0"/>
              <a:t>8/9/22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E39FD-8E87-1342-A3E7-C1353BCA906C}" type="slidenum">
              <a:rPr lang="en-US" smtClean="0"/>
              <a:t>‹#›</a:t>
            </a:fld>
            <a:endParaRPr lang="en-US"/>
          </a:p>
        </p:txBody>
      </p:sp>
    </p:spTree>
    <p:extLst>
      <p:ext uri="{BB962C8B-B14F-4D97-AF65-F5344CB8AC3E}">
        <p14:creationId xmlns:p14="http://schemas.microsoft.com/office/powerpoint/2010/main" val="3638412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6EE67-DFAB-AA43-8B4B-12E79F0468C6}" type="datetimeFigureOut">
              <a:rPr lang="en-US" smtClean="0"/>
              <a:t>8/9/22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E39FD-8E87-1342-A3E7-C1353BCA906C}" type="slidenum">
              <a:rPr lang="en-US" smtClean="0"/>
              <a:t>‹#›</a:t>
            </a:fld>
            <a:endParaRPr lang="en-US"/>
          </a:p>
        </p:txBody>
      </p:sp>
    </p:spTree>
    <p:extLst>
      <p:ext uri="{BB962C8B-B14F-4D97-AF65-F5344CB8AC3E}">
        <p14:creationId xmlns:p14="http://schemas.microsoft.com/office/powerpoint/2010/main" val="176111222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FF4C7-D587-85E6-F1A0-18325E4409A9}"/>
              </a:ext>
            </a:extLst>
          </p:cNvPr>
          <p:cNvSpPr>
            <a:spLocks noGrp="1"/>
          </p:cNvSpPr>
          <p:nvPr>
            <p:ph type="ctrTitle"/>
          </p:nvPr>
        </p:nvSpPr>
        <p:spPr>
          <a:xfrm>
            <a:off x="6194716" y="739978"/>
            <a:ext cx="5334930" cy="3004145"/>
          </a:xfrm>
        </p:spPr>
        <p:txBody>
          <a:bodyPr>
            <a:normAutofit/>
          </a:bodyPr>
          <a:lstStyle/>
          <a:p>
            <a:r>
              <a:rPr lang="en-US" dirty="0"/>
              <a:t>Keene Housing Task force </a:t>
            </a:r>
          </a:p>
        </p:txBody>
      </p:sp>
      <p:sp>
        <p:nvSpPr>
          <p:cNvPr id="3" name="Subtitle 2">
            <a:extLst>
              <a:ext uri="{FF2B5EF4-FFF2-40B4-BE49-F238E27FC236}">
                <a16:creationId xmlns:a16="http://schemas.microsoft.com/office/drawing/2014/main" id="{26B2974D-CB45-CFCD-BB04-24C6B97327E7}"/>
              </a:ext>
            </a:extLst>
          </p:cNvPr>
          <p:cNvSpPr>
            <a:spLocks noGrp="1"/>
          </p:cNvSpPr>
          <p:nvPr>
            <p:ph type="subTitle" idx="1"/>
          </p:nvPr>
        </p:nvSpPr>
        <p:spPr>
          <a:xfrm>
            <a:off x="6194715" y="3836197"/>
            <a:ext cx="5334931" cy="2189214"/>
          </a:xfrm>
        </p:spPr>
        <p:txBody>
          <a:bodyPr>
            <a:normAutofit/>
          </a:bodyPr>
          <a:lstStyle/>
          <a:p>
            <a:r>
              <a:rPr lang="en-US" dirty="0"/>
              <a:t>Community Housing Survey</a:t>
            </a:r>
          </a:p>
        </p:txBody>
      </p:sp>
      <p:pic>
        <p:nvPicPr>
          <p:cNvPr id="5" name="Picture 4" descr="A picture containing text, clipart&#10;&#10;Description automatically generated">
            <a:extLst>
              <a:ext uri="{FF2B5EF4-FFF2-40B4-BE49-F238E27FC236}">
                <a16:creationId xmlns:a16="http://schemas.microsoft.com/office/drawing/2014/main" id="{6C223699-C4E0-E033-73A5-B8B962698509}"/>
              </a:ext>
            </a:extLst>
          </p:cNvPr>
          <p:cNvPicPr>
            <a:picLocks noChangeAspect="1"/>
          </p:cNvPicPr>
          <p:nvPr/>
        </p:nvPicPr>
        <p:blipFill rotWithShape="1">
          <a:blip r:embed="rId2"/>
          <a:srcRect r="-1" b="-1"/>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832144799"/>
      </p:ext>
    </p:extLst>
  </p:cSld>
  <p:clrMapOvr>
    <a:masterClrMapping/>
  </p:clrMapOvr>
  <mc:AlternateContent xmlns:mc="http://schemas.openxmlformats.org/markup-compatibility/2006" xmlns:p14="http://schemas.microsoft.com/office/powerpoint/2010/main">
    <mc:Choice Requires="p14">
      <p:transition spd="slow" p14:dur="2000" advTm="41812"/>
    </mc:Choice>
    <mc:Fallback xmlns="">
      <p:transition spd="slow" advTm="4181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838199" y="291090"/>
            <a:ext cx="10515599" cy="932688"/>
          </a:xfrm>
        </p:spPr>
        <p:txBody>
          <a:bodyPr vert="horz" lIns="91440" tIns="45720" rIns="91440" bIns="45720" rtlCol="0" anchor="b">
            <a:normAutofit/>
          </a:bodyPr>
          <a:lstStyle/>
          <a:p>
            <a:r>
              <a:rPr lang="en-US" sz="3000" kern="1200" dirty="0">
                <a:solidFill>
                  <a:schemeClr val="tx1"/>
                </a:solidFill>
                <a:latin typeface="+mj-lt"/>
                <a:ea typeface="+mj-ea"/>
                <a:cs typeface="+mj-cs"/>
              </a:rPr>
              <a:t>Q9: What is your current monthly rent or mortgage (including taxes/insurance) for your home in Keene?</a:t>
            </a:r>
          </a:p>
        </p:txBody>
      </p:sp>
      <p:sp>
        <p:nvSpPr>
          <p:cNvPr id="3" name="Title"/>
          <p:cNvSpPr>
            <a:spLocks noGrp="1"/>
          </p:cNvSpPr>
          <p:nvPr>
            <p:ph type="body" sz="quarter" idx="14"/>
          </p:nvPr>
        </p:nvSpPr>
        <p:spPr>
          <a:xfrm>
            <a:off x="838199" y="1335726"/>
            <a:ext cx="10515599" cy="420624"/>
          </a:xfrm>
        </p:spPr>
        <p:txBody>
          <a:bodyPr vert="horz" lIns="91440" tIns="45720" rIns="91440" bIns="45720" rtlCol="0">
            <a:normAutofit/>
          </a:bodyPr>
          <a:lstStyle/>
          <a:p>
            <a:pPr marL="0" indent="0">
              <a:buNone/>
            </a:pPr>
            <a:r>
              <a:rPr lang="en-US" sz="2400" kern="1200">
                <a:solidFill>
                  <a:schemeClr val="tx1"/>
                </a:solidFill>
                <a:latin typeface="+mn-lt"/>
                <a:ea typeface="+mn-ea"/>
                <a:cs typeface="+mn-cs"/>
              </a:rPr>
              <a:t>Answered: 27   Skipped: 0</a:t>
            </a:r>
          </a:p>
        </p:txBody>
      </p:sp>
      <p:graphicFrame>
        <p:nvGraphicFramePr>
          <p:cNvPr id="4" name="Chart Placeholder"/>
          <p:cNvGraphicFramePr>
            <a:graphicFrameLocks noGrp="1"/>
          </p:cNvGraphicFramePr>
          <p:nvPr>
            <p:extLst>
              <p:ext uri="{D42A27DB-BD31-4B8C-83A1-F6EECF244321}">
                <p14:modId xmlns:p14="http://schemas.microsoft.com/office/powerpoint/2010/main" val="2859534271"/>
              </p:ext>
            </p:extLst>
          </p:nvPr>
        </p:nvGraphicFramePr>
        <p:xfrm>
          <a:off x="838200" y="1863801"/>
          <a:ext cx="10515599" cy="444074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7004803-AF36-F056-234F-83A31C2287FE}"/>
              </a:ext>
            </a:extLst>
          </p:cNvPr>
          <p:cNvSpPr txBox="1"/>
          <p:nvPr/>
        </p:nvSpPr>
        <p:spPr>
          <a:xfrm>
            <a:off x="6359236" y="1607127"/>
            <a:ext cx="4994562" cy="646331"/>
          </a:xfrm>
          <a:prstGeom prst="rect">
            <a:avLst/>
          </a:prstGeom>
          <a:solidFill>
            <a:schemeClr val="accent3">
              <a:lumMod val="60000"/>
              <a:lumOff val="40000"/>
            </a:schemeClr>
          </a:solidFill>
        </p:spPr>
        <p:txBody>
          <a:bodyPr wrap="square" rtlCol="0">
            <a:spAutoFit/>
          </a:bodyPr>
          <a:lstStyle/>
          <a:p>
            <a:r>
              <a:rPr lang="en-US" dirty="0">
                <a:solidFill>
                  <a:schemeClr val="accent1">
                    <a:lumMod val="75000"/>
                  </a:schemeClr>
                </a:solidFill>
              </a:rPr>
              <a:t>Question # 9 filtered for renters only. </a:t>
            </a:r>
          </a:p>
          <a:p>
            <a:r>
              <a:rPr lang="en-US" dirty="0">
                <a:solidFill>
                  <a:schemeClr val="accent1">
                    <a:lumMod val="75000"/>
                  </a:schemeClr>
                </a:solidFill>
              </a:rPr>
              <a:t>21 of 27 renters pay below $1200/month in rent.</a:t>
            </a:r>
          </a:p>
        </p:txBody>
      </p:sp>
    </p:spTree>
  </p:cSld>
  <p:clrMapOvr>
    <a:masterClrMapping/>
  </p:clrMapOvr>
  <mc:AlternateContent xmlns:mc="http://schemas.openxmlformats.org/markup-compatibility/2006" xmlns:p14="http://schemas.microsoft.com/office/powerpoint/2010/main">
    <mc:Choice Requires="p14">
      <p:transition spd="slow" p14:dur="2000" advTm="10126"/>
    </mc:Choice>
    <mc:Fallback xmlns="">
      <p:transition spd="slow" advTm="1012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Q13: Are you satisfied with your current housing?</a:t>
            </a:r>
          </a:p>
        </p:txBody>
      </p:sp>
      <p:sp>
        <p:nvSpPr>
          <p:cNvPr id="3" name="Title"/>
          <p:cNvSpPr>
            <a:spLocks noGrp="1"/>
          </p:cNvSpPr>
          <p:nvPr>
            <p:ph type="body" sz="quarter" idx="14"/>
          </p:nvPr>
        </p:nvSpPr>
        <p:spPr>
          <a:xfrm>
            <a:off x="660042" y="806824"/>
            <a:ext cx="2919738" cy="1494117"/>
          </a:xfrm>
        </p:spPr>
        <p:txBody>
          <a:bodyPr vert="horz" lIns="91440" tIns="45720" rIns="91440" bIns="45720" rtlCol="0" anchor="b">
            <a:normAutofit/>
          </a:bodyPr>
          <a:lstStyle/>
          <a:p>
            <a:pPr marL="0" indent="0">
              <a:buNone/>
            </a:pPr>
            <a:r>
              <a:rPr lang="en-US" sz="2000" kern="1200">
                <a:solidFill>
                  <a:srgbClr val="FFFFFF"/>
                </a:solidFill>
                <a:latin typeface="+mn-lt"/>
                <a:ea typeface="+mn-ea"/>
                <a:cs typeface="+mn-cs"/>
              </a:rPr>
              <a:t>Answered: 251   Skipped: 1</a:t>
            </a:r>
          </a:p>
        </p:txBody>
      </p:sp>
      <p:graphicFrame>
        <p:nvGraphicFramePr>
          <p:cNvPr id="4" name="Chart Placeholder"/>
          <p:cNvGraphicFramePr>
            <a:graphicFrameLocks noGrp="1"/>
          </p:cNvGraphicFramePr>
          <p:nvPr>
            <p:extLst>
              <p:ext uri="{D42A27DB-BD31-4B8C-83A1-F6EECF244321}">
                <p14:modId xmlns:p14="http://schemas.microsoft.com/office/powerpoint/2010/main" val="3408065803"/>
              </p:ext>
            </p:extLst>
          </p:nvPr>
        </p:nvGraphicFramePr>
        <p:xfrm>
          <a:off x="4502428" y="467208"/>
          <a:ext cx="7225748" cy="5923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5700189"/>
      </p:ext>
    </p:extLst>
  </p:cSld>
  <p:clrMapOvr>
    <a:masterClrMapping/>
  </p:clrMapOvr>
  <mc:AlternateContent xmlns:mc="http://schemas.openxmlformats.org/markup-compatibility/2006" xmlns:p14="http://schemas.microsoft.com/office/powerpoint/2010/main">
    <mc:Choice Requires="p14">
      <p:transition spd="slow" p14:dur="2000" advTm="28540"/>
    </mc:Choice>
    <mc:Fallback xmlns="">
      <p:transition spd="slow" advTm="2854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590662" y="4267832"/>
            <a:ext cx="4805996" cy="1297115"/>
          </a:xfrm>
        </p:spPr>
        <p:txBody>
          <a:bodyPr vert="horz" lIns="91440" tIns="45720" rIns="91440" bIns="45720" rtlCol="0" anchor="t">
            <a:normAutofit/>
          </a:bodyPr>
          <a:lstStyle/>
          <a:p>
            <a:r>
              <a:rPr lang="en-US" sz="3100" kern="1200">
                <a:solidFill>
                  <a:schemeClr val="tx2"/>
                </a:solidFill>
                <a:latin typeface="+mj-lt"/>
                <a:ea typeface="+mj-ea"/>
                <a:cs typeface="+mj-cs"/>
              </a:rPr>
              <a:t>Q13: Are you satisfied with your current housing?</a:t>
            </a:r>
          </a:p>
        </p:txBody>
      </p:sp>
      <p:sp>
        <p:nvSpPr>
          <p:cNvPr id="3" name="Title"/>
          <p:cNvSpPr>
            <a:spLocks noGrp="1"/>
          </p:cNvSpPr>
          <p:nvPr>
            <p:ph type="body" sz="quarter" idx="14"/>
          </p:nvPr>
        </p:nvSpPr>
        <p:spPr>
          <a:xfrm>
            <a:off x="6590966" y="3428999"/>
            <a:ext cx="4805691" cy="838831"/>
          </a:xfrm>
        </p:spPr>
        <p:txBody>
          <a:bodyPr vert="horz" lIns="91440" tIns="45720" rIns="91440" bIns="45720" rtlCol="0" anchor="b">
            <a:normAutofit/>
          </a:bodyPr>
          <a:lstStyle/>
          <a:p>
            <a:pPr marL="0" indent="0">
              <a:buNone/>
            </a:pPr>
            <a:r>
              <a:rPr lang="en-US" sz="2000" kern="1200">
                <a:solidFill>
                  <a:schemeClr val="tx2"/>
                </a:solidFill>
                <a:latin typeface="+mn-lt"/>
                <a:ea typeface="+mn-ea"/>
                <a:cs typeface="+mn-cs"/>
              </a:rPr>
              <a:t>Answered: 27   Skipped: 0</a:t>
            </a:r>
          </a:p>
        </p:txBody>
      </p:sp>
      <p:graphicFrame>
        <p:nvGraphicFramePr>
          <p:cNvPr id="4" name="Chart Placeholder"/>
          <p:cNvGraphicFramePr>
            <a:graphicFrameLocks noGrp="1"/>
          </p:cNvGraphicFramePr>
          <p:nvPr/>
        </p:nvGraphicFramePr>
        <p:xfrm>
          <a:off x="340470" y="1697277"/>
          <a:ext cx="4141760" cy="437784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B12FA8D3-C34E-D0D5-A0E9-5A834F70A8B6}"/>
              </a:ext>
            </a:extLst>
          </p:cNvPr>
          <p:cNvSpPr txBox="1"/>
          <p:nvPr/>
        </p:nvSpPr>
        <p:spPr>
          <a:xfrm>
            <a:off x="5136711" y="969887"/>
            <a:ext cx="5965290" cy="830997"/>
          </a:xfrm>
          <a:prstGeom prst="rect">
            <a:avLst/>
          </a:prstGeom>
          <a:solidFill>
            <a:srgbClr val="00B050"/>
          </a:solidFill>
        </p:spPr>
        <p:txBody>
          <a:bodyPr wrap="square" rtlCol="0">
            <a:spAutoFit/>
          </a:bodyPr>
          <a:lstStyle/>
          <a:p>
            <a:r>
              <a:rPr lang="en-US" sz="2400" dirty="0"/>
              <a:t>Q13 filtered for renters only, the </a:t>
            </a:r>
            <a:r>
              <a:rPr lang="en-US" sz="2400" i="1" dirty="0"/>
              <a:t>Unsatisfied to Somewhat- satisfied</a:t>
            </a:r>
            <a:r>
              <a:rPr lang="en-US" sz="2400" dirty="0"/>
              <a:t> increases</a:t>
            </a:r>
            <a:r>
              <a:rPr lang="en-US" dirty="0"/>
              <a:t>. </a:t>
            </a:r>
          </a:p>
        </p:txBody>
      </p:sp>
    </p:spTree>
    <p:extLst>
      <p:ext uri="{BB962C8B-B14F-4D97-AF65-F5344CB8AC3E}">
        <p14:creationId xmlns:p14="http://schemas.microsoft.com/office/powerpoint/2010/main" val="2271676723"/>
      </p:ext>
    </p:extLst>
  </p:cSld>
  <p:clrMapOvr>
    <a:masterClrMapping/>
  </p:clrMapOvr>
  <mc:AlternateContent xmlns:mc="http://schemas.openxmlformats.org/markup-compatibility/2006" xmlns:p14="http://schemas.microsoft.com/office/powerpoint/2010/main">
    <mc:Choice Requires="p14">
      <p:transition spd="slow" p14:dur="2000" advTm="15782"/>
    </mc:Choice>
    <mc:Fallback xmlns="">
      <p:transition spd="slow" advTm="1578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Comment Add with solid fill">
            <a:extLst>
              <a:ext uri="{FF2B5EF4-FFF2-40B4-BE49-F238E27FC236}">
                <a16:creationId xmlns:a16="http://schemas.microsoft.com/office/drawing/2014/main" id="{38E3A474-A584-89E7-BBF9-81D58E93B3A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4988" y="1744515"/>
            <a:ext cx="3368969" cy="3368969"/>
          </a:xfrm>
          <a:prstGeom prst="rect">
            <a:avLst/>
          </a:prstGeom>
        </p:spPr>
      </p:pic>
      <p:sp>
        <p:nvSpPr>
          <p:cNvPr id="11" name="Freeform: Shape 10">
            <a:extLst>
              <a:ext uri="{FF2B5EF4-FFF2-40B4-BE49-F238E27FC236}">
                <a16:creationId xmlns:a16="http://schemas.microsoft.com/office/drawing/2014/main" id="{15109354-9C5D-4F8C-B0E6-D1043C7BF2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13" name="sketch line">
            <a:extLst>
              <a:ext uri="{FF2B5EF4-FFF2-40B4-BE49-F238E27FC236}">
                <a16:creationId xmlns:a16="http://schemas.microsoft.com/office/drawing/2014/main" id="{49B530FE-A87D-41A0-A920-ADC6539EA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9353" y="2560829"/>
            <a:ext cx="5029200" cy="18288"/>
          </a:xfrm>
          <a:custGeom>
            <a:avLst/>
            <a:gdLst>
              <a:gd name="connsiteX0" fmla="*/ 0 w 5029200"/>
              <a:gd name="connsiteY0" fmla="*/ 0 h 18288"/>
              <a:gd name="connsiteX1" fmla="*/ 528066 w 5029200"/>
              <a:gd name="connsiteY1" fmla="*/ 0 h 18288"/>
              <a:gd name="connsiteX2" fmla="*/ 1207008 w 5029200"/>
              <a:gd name="connsiteY2" fmla="*/ 0 h 18288"/>
              <a:gd name="connsiteX3" fmla="*/ 1785366 w 5029200"/>
              <a:gd name="connsiteY3" fmla="*/ 0 h 18288"/>
              <a:gd name="connsiteX4" fmla="*/ 2313432 w 5029200"/>
              <a:gd name="connsiteY4" fmla="*/ 0 h 18288"/>
              <a:gd name="connsiteX5" fmla="*/ 2992374 w 5029200"/>
              <a:gd name="connsiteY5" fmla="*/ 0 h 18288"/>
              <a:gd name="connsiteX6" fmla="*/ 3621024 w 5029200"/>
              <a:gd name="connsiteY6" fmla="*/ 0 h 18288"/>
              <a:gd name="connsiteX7" fmla="*/ 4249674 w 5029200"/>
              <a:gd name="connsiteY7" fmla="*/ 0 h 18288"/>
              <a:gd name="connsiteX8" fmla="*/ 5029200 w 5029200"/>
              <a:gd name="connsiteY8" fmla="*/ 0 h 18288"/>
              <a:gd name="connsiteX9" fmla="*/ 5029200 w 5029200"/>
              <a:gd name="connsiteY9" fmla="*/ 18288 h 18288"/>
              <a:gd name="connsiteX10" fmla="*/ 4501134 w 5029200"/>
              <a:gd name="connsiteY10" fmla="*/ 18288 h 18288"/>
              <a:gd name="connsiteX11" fmla="*/ 4023360 w 5029200"/>
              <a:gd name="connsiteY11" fmla="*/ 18288 h 18288"/>
              <a:gd name="connsiteX12" fmla="*/ 3344418 w 5029200"/>
              <a:gd name="connsiteY12" fmla="*/ 18288 h 18288"/>
              <a:gd name="connsiteX13" fmla="*/ 2816352 w 5029200"/>
              <a:gd name="connsiteY13" fmla="*/ 18288 h 18288"/>
              <a:gd name="connsiteX14" fmla="*/ 2137410 w 5029200"/>
              <a:gd name="connsiteY14" fmla="*/ 18288 h 18288"/>
              <a:gd name="connsiteX15" fmla="*/ 1408176 w 5029200"/>
              <a:gd name="connsiteY15" fmla="*/ 18288 h 18288"/>
              <a:gd name="connsiteX16" fmla="*/ 829818 w 5029200"/>
              <a:gd name="connsiteY16" fmla="*/ 18288 h 18288"/>
              <a:gd name="connsiteX17" fmla="*/ 0 w 5029200"/>
              <a:gd name="connsiteY17" fmla="*/ 18288 h 18288"/>
              <a:gd name="connsiteX18" fmla="*/ 0 w 5029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029200" h="18288" fill="none" extrusionOk="0">
                <a:moveTo>
                  <a:pt x="0" y="0"/>
                </a:moveTo>
                <a:cubicBezTo>
                  <a:pt x="142937" y="1696"/>
                  <a:pt x="371859" y="12840"/>
                  <a:pt x="528066" y="0"/>
                </a:cubicBezTo>
                <a:cubicBezTo>
                  <a:pt x="684273" y="-12840"/>
                  <a:pt x="928949" y="-5725"/>
                  <a:pt x="1207008" y="0"/>
                </a:cubicBezTo>
                <a:cubicBezTo>
                  <a:pt x="1485067" y="5725"/>
                  <a:pt x="1562886" y="-21331"/>
                  <a:pt x="1785366" y="0"/>
                </a:cubicBezTo>
                <a:cubicBezTo>
                  <a:pt x="2007846" y="21331"/>
                  <a:pt x="2056226" y="25221"/>
                  <a:pt x="2313432" y="0"/>
                </a:cubicBezTo>
                <a:cubicBezTo>
                  <a:pt x="2570638" y="-25221"/>
                  <a:pt x="2732455" y="16294"/>
                  <a:pt x="2992374" y="0"/>
                </a:cubicBezTo>
                <a:cubicBezTo>
                  <a:pt x="3252293" y="-16294"/>
                  <a:pt x="3319267" y="-29774"/>
                  <a:pt x="3621024" y="0"/>
                </a:cubicBezTo>
                <a:cubicBezTo>
                  <a:pt x="3922781" y="29774"/>
                  <a:pt x="3998107" y="-1004"/>
                  <a:pt x="4249674" y="0"/>
                </a:cubicBezTo>
                <a:cubicBezTo>
                  <a:pt x="4501241" y="1004"/>
                  <a:pt x="4792523" y="-4510"/>
                  <a:pt x="5029200" y="0"/>
                </a:cubicBezTo>
                <a:cubicBezTo>
                  <a:pt x="5029730" y="6954"/>
                  <a:pt x="5029934" y="12839"/>
                  <a:pt x="5029200" y="18288"/>
                </a:cubicBezTo>
                <a:cubicBezTo>
                  <a:pt x="4805432" y="23154"/>
                  <a:pt x="4715801" y="17034"/>
                  <a:pt x="4501134" y="18288"/>
                </a:cubicBezTo>
                <a:cubicBezTo>
                  <a:pt x="4286467" y="19542"/>
                  <a:pt x="4193719" y="41701"/>
                  <a:pt x="4023360" y="18288"/>
                </a:cubicBezTo>
                <a:cubicBezTo>
                  <a:pt x="3853001" y="-5125"/>
                  <a:pt x="3676466" y="16909"/>
                  <a:pt x="3344418" y="18288"/>
                </a:cubicBezTo>
                <a:cubicBezTo>
                  <a:pt x="3012370" y="19667"/>
                  <a:pt x="2945824" y="14410"/>
                  <a:pt x="2816352" y="18288"/>
                </a:cubicBezTo>
                <a:cubicBezTo>
                  <a:pt x="2686880" y="22166"/>
                  <a:pt x="2438351" y="13507"/>
                  <a:pt x="2137410" y="18288"/>
                </a:cubicBezTo>
                <a:cubicBezTo>
                  <a:pt x="1836469" y="23069"/>
                  <a:pt x="1581391" y="46111"/>
                  <a:pt x="1408176" y="18288"/>
                </a:cubicBezTo>
                <a:cubicBezTo>
                  <a:pt x="1234961" y="-9535"/>
                  <a:pt x="1040489" y="-7495"/>
                  <a:pt x="829818" y="18288"/>
                </a:cubicBezTo>
                <a:cubicBezTo>
                  <a:pt x="619147" y="44071"/>
                  <a:pt x="238626" y="37568"/>
                  <a:pt x="0" y="18288"/>
                </a:cubicBezTo>
                <a:cubicBezTo>
                  <a:pt x="-570" y="9279"/>
                  <a:pt x="132" y="5100"/>
                  <a:pt x="0" y="0"/>
                </a:cubicBezTo>
                <a:close/>
              </a:path>
              <a:path w="5029200" h="18288" stroke="0" extrusionOk="0">
                <a:moveTo>
                  <a:pt x="0" y="0"/>
                </a:moveTo>
                <a:cubicBezTo>
                  <a:pt x="165412" y="-21137"/>
                  <a:pt x="322344" y="-21985"/>
                  <a:pt x="578358" y="0"/>
                </a:cubicBezTo>
                <a:cubicBezTo>
                  <a:pt x="834372" y="21985"/>
                  <a:pt x="907099" y="-19195"/>
                  <a:pt x="1056132" y="0"/>
                </a:cubicBezTo>
                <a:cubicBezTo>
                  <a:pt x="1205165" y="19195"/>
                  <a:pt x="1612834" y="-24928"/>
                  <a:pt x="1785366" y="0"/>
                </a:cubicBezTo>
                <a:cubicBezTo>
                  <a:pt x="1957898" y="24928"/>
                  <a:pt x="2149044" y="19108"/>
                  <a:pt x="2363724" y="0"/>
                </a:cubicBezTo>
                <a:cubicBezTo>
                  <a:pt x="2578404" y="-19108"/>
                  <a:pt x="2759981" y="-21788"/>
                  <a:pt x="2942082" y="0"/>
                </a:cubicBezTo>
                <a:cubicBezTo>
                  <a:pt x="3124183" y="21788"/>
                  <a:pt x="3482217" y="8836"/>
                  <a:pt x="3671316" y="0"/>
                </a:cubicBezTo>
                <a:cubicBezTo>
                  <a:pt x="3860415" y="-8836"/>
                  <a:pt x="4058665" y="-25048"/>
                  <a:pt x="4199382" y="0"/>
                </a:cubicBezTo>
                <a:cubicBezTo>
                  <a:pt x="4340099" y="25048"/>
                  <a:pt x="4735096" y="-22088"/>
                  <a:pt x="5029200" y="0"/>
                </a:cubicBezTo>
                <a:cubicBezTo>
                  <a:pt x="5028517" y="5414"/>
                  <a:pt x="5028480" y="12510"/>
                  <a:pt x="5029200" y="18288"/>
                </a:cubicBezTo>
                <a:cubicBezTo>
                  <a:pt x="4891577" y="31493"/>
                  <a:pt x="4684146" y="-2509"/>
                  <a:pt x="4501134" y="18288"/>
                </a:cubicBezTo>
                <a:cubicBezTo>
                  <a:pt x="4318122" y="39085"/>
                  <a:pt x="4030703" y="3672"/>
                  <a:pt x="3872484" y="18288"/>
                </a:cubicBezTo>
                <a:cubicBezTo>
                  <a:pt x="3714265" y="32905"/>
                  <a:pt x="3546134" y="7501"/>
                  <a:pt x="3294126" y="18288"/>
                </a:cubicBezTo>
                <a:cubicBezTo>
                  <a:pt x="3042118" y="29075"/>
                  <a:pt x="2912116" y="11153"/>
                  <a:pt x="2564892" y="18288"/>
                </a:cubicBezTo>
                <a:cubicBezTo>
                  <a:pt x="2217668" y="25423"/>
                  <a:pt x="2095118" y="11659"/>
                  <a:pt x="1835658" y="18288"/>
                </a:cubicBezTo>
                <a:cubicBezTo>
                  <a:pt x="1576198" y="24917"/>
                  <a:pt x="1500897" y="19889"/>
                  <a:pt x="1307592" y="18288"/>
                </a:cubicBezTo>
                <a:cubicBezTo>
                  <a:pt x="1114287" y="16687"/>
                  <a:pt x="961527" y="47453"/>
                  <a:pt x="678942" y="18288"/>
                </a:cubicBezTo>
                <a:cubicBezTo>
                  <a:pt x="396357" y="-10877"/>
                  <a:pt x="271066" y="23005"/>
                  <a:pt x="0" y="18288"/>
                </a:cubicBezTo>
                <a:cubicBezTo>
                  <a:pt x="-306" y="11061"/>
                  <a:pt x="-655" y="7751"/>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482C5CB-77F9-64C6-E7DD-2E380893DAE8}"/>
              </a:ext>
            </a:extLst>
          </p:cNvPr>
          <p:cNvSpPr txBox="1"/>
          <p:nvPr/>
        </p:nvSpPr>
        <p:spPr>
          <a:xfrm>
            <a:off x="5759354" y="2798064"/>
            <a:ext cx="5461095" cy="3417611"/>
          </a:xfrm>
          <a:prstGeom prst="rect">
            <a:avLst/>
          </a:prstGeom>
        </p:spPr>
        <p:txBody>
          <a:bodyPr vert="horz" lIns="91440" tIns="45720" rIns="91440" bIns="45720" rtlCol="0" anchor="t">
            <a:normAutofit fontScale="92500" lnSpcReduction="10000"/>
          </a:bodyPr>
          <a:lstStyle/>
          <a:p>
            <a:pPr defTabSz="914400">
              <a:lnSpc>
                <a:spcPct val="90000"/>
              </a:lnSpc>
              <a:spcAft>
                <a:spcPts val="600"/>
              </a:spcAft>
            </a:pPr>
            <a:r>
              <a:rPr lang="en-US" sz="2600" dirty="0">
                <a:solidFill>
                  <a:srgbClr val="FFFFFF"/>
                </a:solidFill>
              </a:rPr>
              <a:t>Comments from renters:</a:t>
            </a:r>
          </a:p>
          <a:p>
            <a:pPr indent="-228600" defTabSz="914400">
              <a:lnSpc>
                <a:spcPct val="90000"/>
              </a:lnSpc>
              <a:spcAft>
                <a:spcPts val="600"/>
              </a:spcAft>
              <a:buFont typeface="Arial" panose="020B0604020202020204" pitchFamily="34" charset="0"/>
              <a:buChar char="•"/>
            </a:pPr>
            <a:r>
              <a:rPr lang="en-US" sz="1900" i="1" dirty="0">
                <a:solidFill>
                  <a:srgbClr val="FFFFFF"/>
                </a:solidFill>
              </a:rPr>
              <a:t>Very small space</a:t>
            </a:r>
          </a:p>
          <a:p>
            <a:pPr indent="-228600" defTabSz="914400">
              <a:lnSpc>
                <a:spcPct val="90000"/>
              </a:lnSpc>
              <a:spcAft>
                <a:spcPts val="600"/>
              </a:spcAft>
              <a:buFont typeface="Arial" panose="020B0604020202020204" pitchFamily="34" charset="0"/>
              <a:buChar char="•"/>
            </a:pPr>
            <a:r>
              <a:rPr lang="en-US" sz="1900" i="1" dirty="0">
                <a:solidFill>
                  <a:srgbClr val="FFFFFF"/>
                </a:solidFill>
              </a:rPr>
              <a:t>We feel really lucky to live here but had to take what   we could get.</a:t>
            </a:r>
          </a:p>
          <a:p>
            <a:pPr indent="-228600" defTabSz="914400">
              <a:lnSpc>
                <a:spcPct val="90000"/>
              </a:lnSpc>
              <a:spcAft>
                <a:spcPts val="600"/>
              </a:spcAft>
              <a:buFont typeface="Arial" panose="020B0604020202020204" pitchFamily="34" charset="0"/>
              <a:buChar char="•"/>
            </a:pPr>
            <a:r>
              <a:rPr lang="en-US" sz="1900" i="1" dirty="0">
                <a:solidFill>
                  <a:srgbClr val="FFFFFF"/>
                </a:solidFill>
              </a:rPr>
              <a:t>We wouldn’t be here without family help and being in the right place at the right time</a:t>
            </a:r>
          </a:p>
          <a:p>
            <a:pPr indent="-228600" defTabSz="914400">
              <a:lnSpc>
                <a:spcPct val="90000"/>
              </a:lnSpc>
              <a:spcAft>
                <a:spcPts val="600"/>
              </a:spcAft>
              <a:buFont typeface="Arial" panose="020B0604020202020204" pitchFamily="34" charset="0"/>
              <a:buChar char="•"/>
            </a:pPr>
            <a:r>
              <a:rPr lang="en-US" sz="1900" i="1" dirty="0">
                <a:solidFill>
                  <a:srgbClr val="FFFFFF"/>
                </a:solidFill>
              </a:rPr>
              <a:t> Duplex living can be challenging however my landlord is the best</a:t>
            </a:r>
          </a:p>
          <a:p>
            <a:pPr indent="-228600" defTabSz="914400">
              <a:lnSpc>
                <a:spcPct val="90000"/>
              </a:lnSpc>
              <a:spcAft>
                <a:spcPts val="600"/>
              </a:spcAft>
              <a:buFont typeface="Arial" panose="020B0604020202020204" pitchFamily="34" charset="0"/>
              <a:buChar char="•"/>
            </a:pPr>
            <a:r>
              <a:rPr lang="en-US" sz="1900" i="1" dirty="0">
                <a:solidFill>
                  <a:srgbClr val="FFFFFF"/>
                </a:solidFill>
              </a:rPr>
              <a:t>Seasonal rental requires a summer move. Ideal would be year-round rental or ownership of a small home</a:t>
            </a:r>
          </a:p>
          <a:p>
            <a:pPr indent="-228600" defTabSz="914400">
              <a:lnSpc>
                <a:spcPct val="90000"/>
              </a:lnSpc>
              <a:spcAft>
                <a:spcPts val="600"/>
              </a:spcAft>
              <a:buFont typeface="Arial" panose="020B0604020202020204" pitchFamily="34" charset="0"/>
              <a:buChar char="•"/>
            </a:pPr>
            <a:r>
              <a:rPr lang="en-US" sz="1900" i="1" dirty="0">
                <a:solidFill>
                  <a:srgbClr val="FFFFFF"/>
                </a:solidFill>
              </a:rPr>
              <a:t>Very difficult to adequately heat in winter</a:t>
            </a:r>
          </a:p>
          <a:p>
            <a:pPr indent="-228600" defTabSz="914400">
              <a:lnSpc>
                <a:spcPct val="90000"/>
              </a:lnSpc>
              <a:spcAft>
                <a:spcPts val="600"/>
              </a:spcAft>
              <a:buFont typeface="Arial" panose="020B0604020202020204" pitchFamily="34" charset="0"/>
              <a:buChar char="•"/>
            </a:pPr>
            <a:r>
              <a:rPr lang="en-US" i="1" dirty="0">
                <a:solidFill>
                  <a:schemeClr val="bg1"/>
                </a:solidFill>
              </a:rPr>
              <a:t>Not enough houses of all types to rent</a:t>
            </a:r>
            <a:endParaRPr lang="en-US" dirty="0">
              <a:solidFill>
                <a:schemeClr val="bg1"/>
              </a:solidFill>
            </a:endParaRPr>
          </a:p>
          <a:p>
            <a:pPr indent="-228600" defTabSz="914400">
              <a:lnSpc>
                <a:spcPct val="90000"/>
              </a:lnSpc>
              <a:spcAft>
                <a:spcPts val="600"/>
              </a:spcAft>
              <a:buFont typeface="Arial" panose="020B0604020202020204" pitchFamily="34" charset="0"/>
              <a:buChar char="•"/>
            </a:pPr>
            <a:endParaRPr lang="en-US" sz="1900" i="1" dirty="0">
              <a:solidFill>
                <a:srgbClr val="FFFFFF"/>
              </a:solidFill>
            </a:endParaRPr>
          </a:p>
        </p:txBody>
      </p:sp>
    </p:spTree>
    <p:extLst>
      <p:ext uri="{BB962C8B-B14F-4D97-AF65-F5344CB8AC3E}">
        <p14:creationId xmlns:p14="http://schemas.microsoft.com/office/powerpoint/2010/main" val="747910311"/>
      </p:ext>
    </p:extLst>
  </p:cSld>
  <p:clrMapOvr>
    <a:masterClrMapping/>
  </p:clrMapOvr>
  <mc:AlternateContent xmlns:mc="http://schemas.openxmlformats.org/markup-compatibility/2006" xmlns:p14="http://schemas.microsoft.com/office/powerpoint/2010/main">
    <mc:Choice Requires="p14">
      <p:transition spd="slow" p14:dur="2000" advTm="70065"/>
    </mc:Choice>
    <mc:Fallback xmlns="">
      <p:transition spd="slow" advTm="7006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title"/>
          </p:nvPr>
        </p:nvSpPr>
        <p:spPr>
          <a:xfrm>
            <a:off x="594360" y="1474757"/>
            <a:ext cx="3734698" cy="3210269"/>
          </a:xfrm>
        </p:spPr>
        <p:txBody>
          <a:bodyPr vert="horz" lIns="91440" tIns="45720" rIns="91440" bIns="45720" rtlCol="0" anchor="ctr">
            <a:normAutofit/>
          </a:bodyPr>
          <a:lstStyle/>
          <a:p>
            <a:r>
              <a:rPr lang="en-US" kern="1200">
                <a:solidFill>
                  <a:schemeClr val="tx1"/>
                </a:solidFill>
                <a:latin typeface="+mj-lt"/>
                <a:ea typeface="+mj-ea"/>
                <a:cs typeface="+mj-cs"/>
              </a:rPr>
              <a:t>Q14: In terms of living in Keene, what is your ideal type of housing?</a:t>
            </a:r>
          </a:p>
        </p:txBody>
      </p:sp>
      <p:grpSp>
        <p:nvGrpSpPr>
          <p:cNvPr id="22" name="Group 21">
            <a:extLst>
              <a:ext uri="{FF2B5EF4-FFF2-40B4-BE49-F238E27FC236}">
                <a16:creationId xmlns:a16="http://schemas.microsoft.com/office/drawing/2014/main" id="{BEB2E44E-30A6-416E-A45D-B1E3286295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414016"/>
            <a:ext cx="232963" cy="1340860"/>
            <a:chOff x="56167" y="2050133"/>
            <a:chExt cx="232963" cy="1340860"/>
          </a:xfrm>
        </p:grpSpPr>
        <p:sp>
          <p:nvSpPr>
            <p:cNvPr id="23" name="Rectangle 2">
              <a:extLst>
                <a:ext uri="{FF2B5EF4-FFF2-40B4-BE49-F238E27FC236}">
                  <a16:creationId xmlns:a16="http://schemas.microsoft.com/office/drawing/2014/main" id="{FC3F1FAE-BAA2-4238-87B4-F57CD6E0D4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261989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59">
              <a:extLst>
                <a:ext uri="{FF2B5EF4-FFF2-40B4-BE49-F238E27FC236}">
                  <a16:creationId xmlns:a16="http://schemas.microsoft.com/office/drawing/2014/main" id="{089CF776-26E3-443A-9B0A-EBD6CE7AE9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61989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
              <a:extLst>
                <a:ext uri="{FF2B5EF4-FFF2-40B4-BE49-F238E27FC236}">
                  <a16:creationId xmlns:a16="http://schemas.microsoft.com/office/drawing/2014/main" id="{1F6F9BAB-A8A1-4A62-86FC-5B3157A6E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247777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7A2B6B81-FF9A-43F6-A1AE-917DAA4B0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47777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49817315-151B-4CB1-A230-5A36AF7FB4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233566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6CC335AB-9541-4183-93A8-9687D50AB1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33566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
              <a:extLst>
                <a:ext uri="{FF2B5EF4-FFF2-40B4-BE49-F238E27FC236}">
                  <a16:creationId xmlns:a16="http://schemas.microsoft.com/office/drawing/2014/main" id="{ED940D30-BF06-4C7A-8790-F0D998247D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219355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A52173BB-5BB4-4AB9-AC66-79CF7406D8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19355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CD8A6114-D58C-4BB6-9AFE-064C927F3C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205143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B4E88F94-25A1-4836-8BB3-4271B636B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05143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25A83C54-E0E4-4E8A-9EE6-C17D264171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3330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0675818B-7A46-4DED-BBFC-4697A4C04A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0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
              <a:extLst>
                <a:ext uri="{FF2B5EF4-FFF2-40B4-BE49-F238E27FC236}">
                  <a16:creationId xmlns:a16="http://schemas.microsoft.com/office/drawing/2014/main" id="{AF3B1214-DA5A-4076-BE6B-3D9D3ECC63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3188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59">
              <a:extLst>
                <a:ext uri="{FF2B5EF4-FFF2-40B4-BE49-F238E27FC236}">
                  <a16:creationId xmlns:a16="http://schemas.microsoft.com/office/drawing/2014/main" id="{9E008EA5-BFDE-4E41-A137-7528BC706B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8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
              <a:extLst>
                <a:ext uri="{FF2B5EF4-FFF2-40B4-BE49-F238E27FC236}">
                  <a16:creationId xmlns:a16="http://schemas.microsoft.com/office/drawing/2014/main" id="{46544C80-52A4-45E4-BFA9-EF2DF3498E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3046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59">
              <a:extLst>
                <a:ext uri="{FF2B5EF4-FFF2-40B4-BE49-F238E27FC236}">
                  <a16:creationId xmlns:a16="http://schemas.microsoft.com/office/drawing/2014/main" id="{905E3B05-2EB1-44FB-ADE8-F4CD5217AA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6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02542866-00BE-41E8-955D-E3B4E6E03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2904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DC9572A-D4F6-4C5A-B2C8-C00E855CB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
              <a:extLst>
                <a:ext uri="{FF2B5EF4-FFF2-40B4-BE49-F238E27FC236}">
                  <a16:creationId xmlns:a16="http://schemas.microsoft.com/office/drawing/2014/main" id="{BBF83543-D986-4CD0-A24E-9802847B83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8600" y="27620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9">
              <a:extLst>
                <a:ext uri="{FF2B5EF4-FFF2-40B4-BE49-F238E27FC236}">
                  <a16:creationId xmlns:a16="http://schemas.microsoft.com/office/drawing/2014/main" id="{15E8B8C4-D90E-4DC6-BA2D-D21C33318C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0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Rectangle 43">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4472"/>
            <a:ext cx="5291468" cy="14904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p:cNvSpPr>
            <a:spLocks noGrp="1"/>
          </p:cNvSpPr>
          <p:nvPr>
            <p:ph type="body" sz="quarter" idx="14"/>
          </p:nvPr>
        </p:nvSpPr>
        <p:spPr>
          <a:xfrm>
            <a:off x="594360" y="5540035"/>
            <a:ext cx="4376651" cy="795528"/>
          </a:xfrm>
        </p:spPr>
        <p:txBody>
          <a:bodyPr vert="horz" lIns="91440" tIns="45720" rIns="91440" bIns="45720" rtlCol="0" anchor="ctr">
            <a:normAutofit/>
          </a:bodyPr>
          <a:lstStyle/>
          <a:p>
            <a:pPr marL="0" indent="0">
              <a:buNone/>
            </a:pPr>
            <a:r>
              <a:rPr lang="en-US" sz="1800" kern="1200">
                <a:solidFill>
                  <a:schemeClr val="tx1"/>
                </a:solidFill>
                <a:latin typeface="+mn-lt"/>
                <a:ea typeface="+mn-ea"/>
                <a:cs typeface="+mn-cs"/>
              </a:rPr>
              <a:t>Answered: 250   Skipped: 2</a:t>
            </a:r>
          </a:p>
        </p:txBody>
      </p:sp>
      <p:sp>
        <p:nvSpPr>
          <p:cNvPr id="46" name="Rectangle 45">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5852160" cy="3566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Placeholder"/>
          <p:cNvGraphicFramePr>
            <a:graphicFrameLocks noGrp="1"/>
          </p:cNvGraphicFramePr>
          <p:nvPr>
            <p:extLst>
              <p:ext uri="{D42A27DB-BD31-4B8C-83A1-F6EECF244321}">
                <p14:modId xmlns:p14="http://schemas.microsoft.com/office/powerpoint/2010/main" val="969974941"/>
              </p:ext>
            </p:extLst>
          </p:nvPr>
        </p:nvGraphicFramePr>
        <p:xfrm>
          <a:off x="5594168" y="365760"/>
          <a:ext cx="6251468" cy="55944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608667"/>
      </p:ext>
    </p:extLst>
  </p:cSld>
  <p:clrMapOvr>
    <a:masterClrMapping/>
  </p:clrMapOvr>
  <mc:AlternateContent xmlns:mc="http://schemas.openxmlformats.org/markup-compatibility/2006" xmlns:p14="http://schemas.microsoft.com/office/powerpoint/2010/main">
    <mc:Choice Requires="p14">
      <p:transition spd="slow" p14:dur="2000" advTm="16670"/>
    </mc:Choice>
    <mc:Fallback xmlns="">
      <p:transition spd="slow" advTm="1667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title"/>
          </p:nvPr>
        </p:nvSpPr>
        <p:spPr>
          <a:xfrm>
            <a:off x="699713" y="248038"/>
            <a:ext cx="7063721" cy="1159200"/>
          </a:xfrm>
        </p:spPr>
        <p:txBody>
          <a:bodyPr vert="horz" lIns="91440" tIns="45720" rIns="91440" bIns="45720" rtlCol="0" anchor="ctr">
            <a:normAutofit/>
          </a:bodyPr>
          <a:lstStyle/>
          <a:p>
            <a:r>
              <a:rPr lang="en-US" sz="2500" kern="1200">
                <a:solidFill>
                  <a:srgbClr val="FFFFFF"/>
                </a:solidFill>
                <a:latin typeface="+mj-lt"/>
                <a:ea typeface="+mj-ea"/>
                <a:cs typeface="+mj-cs"/>
              </a:rPr>
              <a:t>Q16: Do you know of an individual/couple/family who has had trouble finding housing in Keene in the last ten years?</a:t>
            </a:r>
          </a:p>
        </p:txBody>
      </p:sp>
      <p:sp>
        <p:nvSpPr>
          <p:cNvPr id="3" name="Title"/>
          <p:cNvSpPr>
            <a:spLocks noGrp="1"/>
          </p:cNvSpPr>
          <p:nvPr>
            <p:ph type="body" sz="quarter" idx="14"/>
          </p:nvPr>
        </p:nvSpPr>
        <p:spPr>
          <a:xfrm>
            <a:off x="8572499" y="390832"/>
            <a:ext cx="3233585" cy="873612"/>
          </a:xfrm>
        </p:spPr>
        <p:txBody>
          <a:bodyPr vert="horz" lIns="91440" tIns="45720" rIns="91440" bIns="45720" rtlCol="0" anchor="ctr">
            <a:normAutofit/>
          </a:bodyPr>
          <a:lstStyle/>
          <a:p>
            <a:pPr marL="0" indent="0">
              <a:buNone/>
            </a:pPr>
            <a:r>
              <a:rPr lang="en-US" sz="2000" kern="1200">
                <a:solidFill>
                  <a:srgbClr val="FFFFFF"/>
                </a:solidFill>
                <a:latin typeface="+mn-lt"/>
                <a:ea typeface="+mn-ea"/>
                <a:cs typeface="+mn-cs"/>
              </a:rPr>
              <a:t>Answered: 251   Skipped: 1</a:t>
            </a:r>
          </a:p>
        </p:txBody>
      </p:sp>
      <p:graphicFrame>
        <p:nvGraphicFramePr>
          <p:cNvPr id="4" name="Chart Placeholder"/>
          <p:cNvGraphicFramePr>
            <a:graphicFrameLocks noGrp="1"/>
          </p:cNvGraphicFramePr>
          <p:nvPr>
            <p:extLst>
              <p:ext uri="{D42A27DB-BD31-4B8C-83A1-F6EECF244321}">
                <p14:modId xmlns:p14="http://schemas.microsoft.com/office/powerpoint/2010/main" val="3124260965"/>
              </p:ext>
            </p:extLst>
          </p:nvPr>
        </p:nvGraphicFramePr>
        <p:xfrm>
          <a:off x="432225" y="1966293"/>
          <a:ext cx="11327549" cy="44521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82500"/>
      </p:ext>
    </p:extLst>
  </p:cSld>
  <p:clrMapOvr>
    <a:masterClrMapping/>
  </p:clrMapOvr>
  <mc:AlternateContent xmlns:mc="http://schemas.openxmlformats.org/markup-compatibility/2006" xmlns:p14="http://schemas.microsoft.com/office/powerpoint/2010/main">
    <mc:Choice Requires="p14">
      <p:transition spd="slow" p14:dur="2000" advTm="44569"/>
    </mc:Choice>
    <mc:Fallback xmlns="">
      <p:transition spd="slow" advTm="4456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title"/>
          </p:nvPr>
        </p:nvSpPr>
        <p:spPr>
          <a:xfrm>
            <a:off x="634276" y="803705"/>
            <a:ext cx="4208656" cy="3034857"/>
          </a:xfrm>
        </p:spPr>
        <p:txBody>
          <a:bodyPr vert="horz" lIns="91440" tIns="45720" rIns="91440" bIns="45720" rtlCol="0" anchor="b">
            <a:normAutofit/>
          </a:bodyPr>
          <a:lstStyle/>
          <a:p>
            <a:pPr algn="r"/>
            <a:r>
              <a:rPr lang="en-US" sz="4200" kern="1200">
                <a:solidFill>
                  <a:srgbClr val="FFFFFF"/>
                </a:solidFill>
                <a:latin typeface="+mj-lt"/>
                <a:ea typeface="+mj-ea"/>
                <a:cs typeface="+mj-cs"/>
              </a:rPr>
              <a:t>Q17: What are the biggest housing challenges in the Town of Keene?</a:t>
            </a:r>
          </a:p>
        </p:txBody>
      </p:sp>
      <p:sp>
        <p:nvSpPr>
          <p:cNvPr id="3" name="Title"/>
          <p:cNvSpPr>
            <a:spLocks noGrp="1"/>
          </p:cNvSpPr>
          <p:nvPr>
            <p:ph type="body" sz="quarter" idx="14"/>
          </p:nvPr>
        </p:nvSpPr>
        <p:spPr>
          <a:xfrm>
            <a:off x="638921" y="4013165"/>
            <a:ext cx="4204012" cy="2205732"/>
          </a:xfrm>
        </p:spPr>
        <p:txBody>
          <a:bodyPr vert="horz" lIns="91440" tIns="45720" rIns="91440" bIns="45720" rtlCol="0" anchor="t">
            <a:normAutofit/>
          </a:bodyPr>
          <a:lstStyle/>
          <a:p>
            <a:pPr marL="0" indent="0" algn="r">
              <a:buNone/>
            </a:pPr>
            <a:r>
              <a:rPr lang="en-US" sz="1800" kern="1200">
                <a:solidFill>
                  <a:srgbClr val="FFFFFF"/>
                </a:solidFill>
                <a:latin typeface="+mn-lt"/>
                <a:ea typeface="+mn-ea"/>
                <a:cs typeface="+mn-cs"/>
              </a:rPr>
              <a:t>Answered: 248   Skipped: 4</a:t>
            </a:r>
          </a:p>
        </p:txBody>
      </p:sp>
      <p:cxnSp>
        <p:nvCxnSpPr>
          <p:cNvPr id="11" name="Straight Connector 10">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Chart Placeholder"/>
          <p:cNvGraphicFramePr>
            <a:graphicFrameLocks noGrp="1"/>
          </p:cNvGraphicFramePr>
          <p:nvPr>
            <p:extLst>
              <p:ext uri="{D42A27DB-BD31-4B8C-83A1-F6EECF244321}">
                <p14:modId xmlns:p14="http://schemas.microsoft.com/office/powerpoint/2010/main" val="3916699078"/>
              </p:ext>
            </p:extLst>
          </p:nvPr>
        </p:nvGraphicFramePr>
        <p:xfrm>
          <a:off x="6096000" y="640080"/>
          <a:ext cx="5459470" cy="55788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16950589"/>
      </p:ext>
    </p:extLst>
  </p:cSld>
  <p:clrMapOvr>
    <a:masterClrMapping/>
  </p:clrMapOvr>
  <mc:AlternateContent xmlns:mc="http://schemas.openxmlformats.org/markup-compatibility/2006" xmlns:p14="http://schemas.microsoft.com/office/powerpoint/2010/main">
    <mc:Choice Requires="p14">
      <p:transition spd="slow" p14:dur="2000" advTm="25826"/>
    </mc:Choice>
    <mc:Fallback xmlns="">
      <p:transition spd="slow" advTm="2582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E6760941-EF99-4F61-A95D-3C3E7C08D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5">
            <a:extLst>
              <a:ext uri="{FF2B5EF4-FFF2-40B4-BE49-F238E27FC236}">
                <a16:creationId xmlns:a16="http://schemas.microsoft.com/office/drawing/2014/main" id="{44D9B9FF-D6DA-4F69-B4A0-BA1550D65C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84269"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6">
            <a:extLst>
              <a:ext uri="{FF2B5EF4-FFF2-40B4-BE49-F238E27FC236}">
                <a16:creationId xmlns:a16="http://schemas.microsoft.com/office/drawing/2014/main" id="{A7DC0AF9-0747-4070-A6D7-DF3681B9E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76839"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7">
            <a:extLst>
              <a:ext uri="{FF2B5EF4-FFF2-40B4-BE49-F238E27FC236}">
                <a16:creationId xmlns:a16="http://schemas.microsoft.com/office/drawing/2014/main" id="{74612EAD-0A8C-4C44-AFE1-3DF0669AC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78850"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Rectangle 8">
            <a:extLst>
              <a:ext uri="{FF2B5EF4-FFF2-40B4-BE49-F238E27FC236}">
                <a16:creationId xmlns:a16="http://schemas.microsoft.com/office/drawing/2014/main" id="{C2D46295-4D0D-487B-8972-141A047FB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1124043"/>
            <a:ext cx="5288862"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p:cNvSpPr>
            <a:spLocks noGrp="1"/>
          </p:cNvSpPr>
          <p:nvPr>
            <p:ph type="title"/>
          </p:nvPr>
        </p:nvSpPr>
        <p:spPr>
          <a:xfrm>
            <a:off x="795342" y="1357766"/>
            <a:ext cx="4322204" cy="3541334"/>
          </a:xfrm>
        </p:spPr>
        <p:txBody>
          <a:bodyPr vert="horz" lIns="91440" tIns="45720" rIns="91440" bIns="45720" rtlCol="0" anchor="b">
            <a:normAutofit/>
          </a:bodyPr>
          <a:lstStyle/>
          <a:p>
            <a:r>
              <a:rPr lang="en-US" sz="4600" kern="1200">
                <a:solidFill>
                  <a:srgbClr val="FFFFFF"/>
                </a:solidFill>
                <a:latin typeface="+mj-lt"/>
                <a:ea typeface="+mj-ea"/>
                <a:cs typeface="+mj-cs"/>
              </a:rPr>
              <a:t>How has housing availability affected your ability to hire new employees:</a:t>
            </a:r>
          </a:p>
        </p:txBody>
      </p:sp>
      <p:sp>
        <p:nvSpPr>
          <p:cNvPr id="3" name="Title"/>
          <p:cNvSpPr>
            <a:spLocks noGrp="1"/>
          </p:cNvSpPr>
          <p:nvPr>
            <p:ph type="body" sz="quarter" idx="14"/>
          </p:nvPr>
        </p:nvSpPr>
        <p:spPr>
          <a:xfrm>
            <a:off x="792599" y="5301530"/>
            <a:ext cx="3493154" cy="1080982"/>
          </a:xfrm>
        </p:spPr>
        <p:txBody>
          <a:bodyPr vert="horz" lIns="91440" tIns="45720" rIns="91440" bIns="45720" rtlCol="0" anchor="t">
            <a:normAutofit/>
          </a:bodyPr>
          <a:lstStyle/>
          <a:p>
            <a:pPr marL="0" indent="0" algn="r">
              <a:buNone/>
            </a:pPr>
            <a:r>
              <a:rPr lang="en-US" sz="2000" kern="1200">
                <a:solidFill>
                  <a:schemeClr val="tx1">
                    <a:lumMod val="95000"/>
                    <a:lumOff val="5000"/>
                  </a:schemeClr>
                </a:solidFill>
                <a:latin typeface="+mn-lt"/>
                <a:ea typeface="+mn-ea"/>
                <a:cs typeface="+mn-cs"/>
              </a:rPr>
              <a:t>Employer Survey Data</a:t>
            </a:r>
          </a:p>
        </p:txBody>
      </p:sp>
      <p:graphicFrame>
        <p:nvGraphicFramePr>
          <p:cNvPr id="4" name="Chart Placeholder"/>
          <p:cNvGraphicFramePr>
            <a:graphicFrameLocks noGrp="1"/>
          </p:cNvGraphicFramePr>
          <p:nvPr>
            <p:extLst>
              <p:ext uri="{D42A27DB-BD31-4B8C-83A1-F6EECF244321}">
                <p14:modId xmlns:p14="http://schemas.microsoft.com/office/powerpoint/2010/main" val="589144792"/>
              </p:ext>
            </p:extLst>
          </p:nvPr>
        </p:nvGraphicFramePr>
        <p:xfrm>
          <a:off x="6095999" y="1124043"/>
          <a:ext cx="5297425" cy="509675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8249"/>
    </mc:Choice>
    <mc:Fallback xmlns="">
      <p:transition spd="slow" advTm="1824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F26130-7812-6A7C-7DF8-7E5579FEA6D7}"/>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kern="1200">
                <a:solidFill>
                  <a:srgbClr val="FFFFFF"/>
                </a:solidFill>
                <a:latin typeface="+mj-lt"/>
                <a:ea typeface="+mj-ea"/>
                <a:cs typeface="+mj-cs"/>
              </a:rPr>
              <a:t>Survey Comments: What are the biggest housing challenges in Keene?</a:t>
            </a:r>
          </a:p>
        </p:txBody>
      </p:sp>
      <p:sp>
        <p:nvSpPr>
          <p:cNvPr id="20" name="Arc 1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TextBox 3">
            <a:extLst>
              <a:ext uri="{FF2B5EF4-FFF2-40B4-BE49-F238E27FC236}">
                <a16:creationId xmlns:a16="http://schemas.microsoft.com/office/drawing/2014/main" id="{B197F8A6-2A53-981C-0689-2D6F278D39E8}"/>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indent="-228600" defTabSz="914400">
              <a:lnSpc>
                <a:spcPct val="90000"/>
              </a:lnSpc>
              <a:spcAft>
                <a:spcPts val="600"/>
              </a:spcAft>
              <a:buFont typeface="Arial" panose="020B0604020202020204" pitchFamily="34" charset="0"/>
              <a:buChar char="•"/>
            </a:pPr>
            <a:endParaRPr lang="en-US" sz="1500" i="1" dirty="0">
              <a:effectLst/>
            </a:endParaRPr>
          </a:p>
          <a:p>
            <a:pPr indent="-228600" defTabSz="914400">
              <a:lnSpc>
                <a:spcPct val="90000"/>
              </a:lnSpc>
              <a:spcAft>
                <a:spcPts val="600"/>
              </a:spcAft>
              <a:buFont typeface="Arial" panose="020B0604020202020204" pitchFamily="34" charset="0"/>
              <a:buChar char="•"/>
            </a:pPr>
            <a:endParaRPr lang="en-US" sz="1500" i="1" dirty="0">
              <a:effectLst/>
            </a:endParaRPr>
          </a:p>
          <a:p>
            <a:pPr indent="-228600" defTabSz="914400">
              <a:lnSpc>
                <a:spcPct val="90000"/>
              </a:lnSpc>
              <a:spcAft>
                <a:spcPts val="600"/>
              </a:spcAft>
              <a:buFont typeface="Arial" panose="020B0604020202020204" pitchFamily="34" charset="0"/>
              <a:buChar char="•"/>
            </a:pPr>
            <a:r>
              <a:rPr lang="en-US" sz="1500" i="1" dirty="0">
                <a:effectLst/>
              </a:rPr>
              <a:t>It took 9 months of searching before we found a long-term apartment in this area that wasn’t a total wreck. </a:t>
            </a:r>
          </a:p>
          <a:p>
            <a:pPr indent="-228600" defTabSz="914400">
              <a:lnSpc>
                <a:spcPct val="90000"/>
              </a:lnSpc>
              <a:spcAft>
                <a:spcPts val="600"/>
              </a:spcAft>
              <a:buFont typeface="Arial" panose="020B0604020202020204" pitchFamily="34" charset="0"/>
              <a:buChar char="•"/>
            </a:pPr>
            <a:endParaRPr lang="en-US" sz="1500" i="1" dirty="0"/>
          </a:p>
          <a:p>
            <a:pPr indent="-228600" defTabSz="914400">
              <a:lnSpc>
                <a:spcPct val="90000"/>
              </a:lnSpc>
              <a:spcAft>
                <a:spcPts val="600"/>
              </a:spcAft>
              <a:buFont typeface="Arial" panose="020B0604020202020204" pitchFamily="34" charset="0"/>
              <a:buChar char="•"/>
            </a:pPr>
            <a:r>
              <a:rPr lang="en-US" sz="1500" i="1" dirty="0"/>
              <a:t>The houses that are for sale at lower price points need so much work it’s prohibitive. People from outside the area buying up second homes prevent locals or those wanting year-round housing for local jobs from getting first homes</a:t>
            </a:r>
            <a:endParaRPr lang="en-US" sz="1500" dirty="0"/>
          </a:p>
          <a:p>
            <a:pPr indent="-228600" defTabSz="914400">
              <a:lnSpc>
                <a:spcPct val="90000"/>
              </a:lnSpc>
              <a:spcAft>
                <a:spcPts val="600"/>
              </a:spcAft>
              <a:buFont typeface="Arial" panose="020B0604020202020204" pitchFamily="34" charset="0"/>
              <a:buChar char="•"/>
            </a:pPr>
            <a:endParaRPr lang="en-US" sz="1500" i="1" dirty="0"/>
          </a:p>
          <a:p>
            <a:pPr indent="-228600" defTabSz="914400">
              <a:lnSpc>
                <a:spcPct val="90000"/>
              </a:lnSpc>
              <a:spcAft>
                <a:spcPts val="600"/>
              </a:spcAft>
              <a:buFont typeface="Arial" panose="020B0604020202020204" pitchFamily="34" charset="0"/>
              <a:buChar char="•"/>
            </a:pPr>
            <a:r>
              <a:rPr lang="en-US" sz="1500" i="1" dirty="0"/>
              <a:t>No affordable houses for sale, limited # of places for rental and purchase</a:t>
            </a:r>
          </a:p>
          <a:p>
            <a:pPr indent="-228600" defTabSz="914400">
              <a:lnSpc>
                <a:spcPct val="90000"/>
              </a:lnSpc>
              <a:spcAft>
                <a:spcPts val="600"/>
              </a:spcAft>
              <a:buFont typeface="Arial" panose="020B0604020202020204" pitchFamily="34" charset="0"/>
              <a:buChar char="•"/>
            </a:pPr>
            <a:endParaRPr lang="en-US" sz="1500" i="1" dirty="0"/>
          </a:p>
          <a:p>
            <a:pPr indent="-228600" defTabSz="914400">
              <a:lnSpc>
                <a:spcPct val="90000"/>
              </a:lnSpc>
              <a:spcAft>
                <a:spcPts val="600"/>
              </a:spcAft>
              <a:buFont typeface="Arial" panose="020B0604020202020204" pitchFamily="34" charset="0"/>
              <a:buChar char="•"/>
            </a:pPr>
            <a:r>
              <a:rPr lang="en-US" sz="1500" i="1" dirty="0"/>
              <a:t>Number of abandoned, uninhabited houses</a:t>
            </a:r>
            <a:endParaRPr lang="en-US" sz="1500" dirty="0"/>
          </a:p>
          <a:p>
            <a:pPr indent="-228600" defTabSz="914400">
              <a:lnSpc>
                <a:spcPct val="90000"/>
              </a:lnSpc>
              <a:spcAft>
                <a:spcPts val="600"/>
              </a:spcAft>
              <a:buFont typeface="Arial" panose="020B0604020202020204" pitchFamily="34" charset="0"/>
              <a:buChar char="•"/>
            </a:pPr>
            <a:endParaRPr lang="en-US" sz="1500" i="1" dirty="0"/>
          </a:p>
          <a:p>
            <a:pPr indent="-228600" defTabSz="914400">
              <a:lnSpc>
                <a:spcPct val="90000"/>
              </a:lnSpc>
              <a:spcAft>
                <a:spcPts val="600"/>
              </a:spcAft>
              <a:buFont typeface="Arial" panose="020B0604020202020204" pitchFamily="34" charset="0"/>
              <a:buChar char="•"/>
            </a:pPr>
            <a:r>
              <a:rPr lang="en-US" sz="1500" i="1" dirty="0"/>
              <a:t>Too many vacation rentals have led to not enough housing for people to live in </a:t>
            </a:r>
            <a:endParaRPr lang="en-US" sz="1500" dirty="0"/>
          </a:p>
          <a:p>
            <a:pPr indent="-228600" defTabSz="914400">
              <a:lnSpc>
                <a:spcPct val="90000"/>
              </a:lnSpc>
              <a:spcAft>
                <a:spcPts val="600"/>
              </a:spcAft>
              <a:buFont typeface="Arial" panose="020B0604020202020204" pitchFamily="34" charset="0"/>
              <a:buChar char="•"/>
            </a:pPr>
            <a:endParaRPr lang="en-US" sz="1500" i="1" dirty="0"/>
          </a:p>
          <a:p>
            <a:pPr indent="-228600" defTabSz="914400">
              <a:lnSpc>
                <a:spcPct val="90000"/>
              </a:lnSpc>
              <a:spcAft>
                <a:spcPts val="600"/>
              </a:spcAft>
              <a:buFont typeface="Arial" panose="020B0604020202020204" pitchFamily="34" charset="0"/>
              <a:buChar char="•"/>
            </a:pPr>
            <a:r>
              <a:rPr lang="en-US" sz="1500" i="1" dirty="0"/>
              <a:t>Lack of multi-family dwellings; lack of incentives for year-round property owners to rent long- term</a:t>
            </a:r>
            <a:endParaRPr lang="en-US" sz="1500" dirty="0"/>
          </a:p>
          <a:p>
            <a:pPr indent="-228600" defTabSz="914400">
              <a:lnSpc>
                <a:spcPct val="90000"/>
              </a:lnSpc>
              <a:spcAft>
                <a:spcPts val="600"/>
              </a:spcAft>
              <a:buFont typeface="Arial" panose="020B0604020202020204" pitchFamily="34" charset="0"/>
              <a:buChar char="•"/>
            </a:pPr>
            <a:endParaRPr lang="en-US" sz="1500" i="1" dirty="0"/>
          </a:p>
          <a:p>
            <a:pPr indent="-228600" defTabSz="914400">
              <a:lnSpc>
                <a:spcPct val="90000"/>
              </a:lnSpc>
              <a:spcAft>
                <a:spcPts val="600"/>
              </a:spcAft>
              <a:buFont typeface="Arial" panose="020B0604020202020204" pitchFamily="34" charset="0"/>
              <a:buChar char="•"/>
            </a:pPr>
            <a:r>
              <a:rPr lang="en-US" sz="1500" i="1" dirty="0"/>
              <a:t>You can not afford to buy a house in Keene on livable wage</a:t>
            </a:r>
            <a:endParaRPr lang="en-US" sz="1500" dirty="0"/>
          </a:p>
          <a:p>
            <a:pPr indent="-228600" defTabSz="914400">
              <a:lnSpc>
                <a:spcPct val="90000"/>
              </a:lnSpc>
              <a:spcAft>
                <a:spcPts val="600"/>
              </a:spcAft>
              <a:buFont typeface="Arial" panose="020B0604020202020204" pitchFamily="34" charset="0"/>
              <a:buChar char="•"/>
            </a:pPr>
            <a:endParaRPr lang="en-US" sz="1500" i="1" dirty="0"/>
          </a:p>
          <a:p>
            <a:pPr indent="-228600" defTabSz="914400">
              <a:lnSpc>
                <a:spcPct val="90000"/>
              </a:lnSpc>
              <a:spcAft>
                <a:spcPts val="600"/>
              </a:spcAft>
              <a:buFont typeface="Arial" panose="020B0604020202020204" pitchFamily="34" charset="0"/>
              <a:buChar char="•"/>
            </a:pPr>
            <a:endParaRPr lang="en-US" sz="1500" i="1" dirty="0"/>
          </a:p>
          <a:p>
            <a:pPr indent="-228600" defTabSz="914400">
              <a:lnSpc>
                <a:spcPct val="90000"/>
              </a:lnSpc>
              <a:spcAft>
                <a:spcPts val="600"/>
              </a:spcAft>
              <a:buFont typeface="Arial" panose="020B0604020202020204" pitchFamily="34" charset="0"/>
              <a:buChar char="•"/>
            </a:pPr>
            <a:endParaRPr lang="en-US" sz="1500" dirty="0"/>
          </a:p>
          <a:p>
            <a:pPr indent="-228600" defTabSz="914400">
              <a:lnSpc>
                <a:spcPct val="90000"/>
              </a:lnSpc>
              <a:spcAft>
                <a:spcPts val="600"/>
              </a:spcAft>
              <a:buFont typeface="Arial" panose="020B0604020202020204" pitchFamily="34" charset="0"/>
              <a:buChar char="•"/>
            </a:pPr>
            <a:endParaRPr lang="en-US" sz="1500" dirty="0"/>
          </a:p>
        </p:txBody>
      </p:sp>
    </p:spTree>
    <p:extLst>
      <p:ext uri="{BB962C8B-B14F-4D97-AF65-F5344CB8AC3E}">
        <p14:creationId xmlns:p14="http://schemas.microsoft.com/office/powerpoint/2010/main" val="3618602370"/>
      </p:ext>
    </p:extLst>
  </p:cSld>
  <p:clrMapOvr>
    <a:masterClrMapping/>
  </p:clrMapOvr>
  <mc:AlternateContent xmlns:mc="http://schemas.openxmlformats.org/markup-compatibility/2006" xmlns:p14="http://schemas.microsoft.com/office/powerpoint/2010/main">
    <mc:Choice Requires="p14">
      <p:transition spd="slow" p14:dur="2000" advTm="69662"/>
    </mc:Choice>
    <mc:Fallback xmlns="">
      <p:transition spd="slow" advTm="69662"/>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F6ADF6-5D47-0B04-639F-7D0635F11725}"/>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5400" kern="1200">
                <a:solidFill>
                  <a:schemeClr val="tx1"/>
                </a:solidFill>
                <a:latin typeface="+mj-lt"/>
                <a:ea typeface="+mj-ea"/>
                <a:cs typeface="+mj-cs"/>
              </a:rPr>
              <a:t>Survey Summary</a:t>
            </a:r>
          </a:p>
        </p:txBody>
      </p:sp>
      <p:sp>
        <p:nvSpPr>
          <p:cNvPr id="1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6A8B840-38DD-2BF4-163C-BC6CE323B826}"/>
              </a:ext>
            </a:extLst>
          </p:cNvPr>
          <p:cNvSpPr txBox="1"/>
          <p:nvPr/>
        </p:nvSpPr>
        <p:spPr>
          <a:xfrm>
            <a:off x="838200" y="1929384"/>
            <a:ext cx="10515600" cy="4251960"/>
          </a:xfrm>
          <a:prstGeom prst="rect">
            <a:avLst/>
          </a:prstGeom>
        </p:spPr>
        <p:txBody>
          <a:bodyPr vert="horz" lIns="91440" tIns="45720" rIns="91440" bIns="45720" rtlCol="0">
            <a:normAutofit/>
          </a:bodyPr>
          <a:lstStyle/>
          <a:p>
            <a:pPr indent="-228600" defTabSz="914400">
              <a:lnSpc>
                <a:spcPct val="90000"/>
              </a:lnSpc>
              <a:spcAft>
                <a:spcPts val="600"/>
              </a:spcAft>
              <a:buFont typeface="Arial" panose="020B0604020202020204" pitchFamily="34" charset="0"/>
              <a:buChar char="•"/>
            </a:pPr>
            <a:r>
              <a:rPr lang="en-US" sz="1900" b="1" dirty="0"/>
              <a:t>Employment:</a:t>
            </a:r>
          </a:p>
          <a:p>
            <a:pPr indent="-228600" defTabSz="914400">
              <a:lnSpc>
                <a:spcPct val="90000"/>
              </a:lnSpc>
              <a:spcAft>
                <a:spcPts val="600"/>
              </a:spcAft>
              <a:buFont typeface="Arial" panose="020B0604020202020204" pitchFamily="34" charset="0"/>
              <a:buChar char="•"/>
            </a:pPr>
            <a:r>
              <a:rPr lang="en-US" sz="1900" dirty="0"/>
              <a:t>48% employed in the ADK region</a:t>
            </a:r>
          </a:p>
          <a:p>
            <a:pPr indent="-228600" defTabSz="914400">
              <a:lnSpc>
                <a:spcPct val="90000"/>
              </a:lnSpc>
              <a:spcAft>
                <a:spcPts val="600"/>
              </a:spcAft>
              <a:buFont typeface="Arial" panose="020B0604020202020204" pitchFamily="34" charset="0"/>
              <a:buChar char="•"/>
            </a:pPr>
            <a:r>
              <a:rPr lang="en-US" sz="1900" dirty="0"/>
              <a:t>20% employed or telecommute outside the ADK Region</a:t>
            </a:r>
          </a:p>
          <a:p>
            <a:pPr indent="-228600" defTabSz="914400">
              <a:lnSpc>
                <a:spcPct val="90000"/>
              </a:lnSpc>
              <a:spcAft>
                <a:spcPts val="600"/>
              </a:spcAft>
              <a:buFont typeface="Arial" panose="020B0604020202020204" pitchFamily="34" charset="0"/>
              <a:buChar char="•"/>
            </a:pPr>
            <a:r>
              <a:rPr lang="en-US" sz="1900" dirty="0"/>
              <a:t>33% are Retired </a:t>
            </a:r>
          </a:p>
          <a:p>
            <a:pPr indent="-228600" defTabSz="914400">
              <a:lnSpc>
                <a:spcPct val="90000"/>
              </a:lnSpc>
              <a:spcAft>
                <a:spcPts val="600"/>
              </a:spcAft>
              <a:buFont typeface="Arial" panose="020B0604020202020204" pitchFamily="34" charset="0"/>
              <a:buChar char="•"/>
            </a:pPr>
            <a:endParaRPr lang="en-US" sz="1900" dirty="0"/>
          </a:p>
          <a:p>
            <a:pPr indent="-228600" defTabSz="914400">
              <a:lnSpc>
                <a:spcPct val="90000"/>
              </a:lnSpc>
              <a:spcAft>
                <a:spcPts val="600"/>
              </a:spcAft>
              <a:buFont typeface="Arial" panose="020B0604020202020204" pitchFamily="34" charset="0"/>
              <a:buChar char="•"/>
            </a:pPr>
            <a:r>
              <a:rPr lang="en-US" sz="1900" b="1" dirty="0"/>
              <a:t>Age:</a:t>
            </a:r>
          </a:p>
          <a:p>
            <a:pPr indent="-228600" defTabSz="914400">
              <a:lnSpc>
                <a:spcPct val="90000"/>
              </a:lnSpc>
              <a:spcAft>
                <a:spcPts val="600"/>
              </a:spcAft>
              <a:buFont typeface="Arial" panose="020B0604020202020204" pitchFamily="34" charset="0"/>
              <a:buChar char="•"/>
            </a:pPr>
            <a:r>
              <a:rPr lang="en-US" sz="1900" dirty="0"/>
              <a:t>7% between 18-34 years</a:t>
            </a:r>
          </a:p>
          <a:p>
            <a:pPr indent="-228600" defTabSz="914400">
              <a:lnSpc>
                <a:spcPct val="90000"/>
              </a:lnSpc>
              <a:spcAft>
                <a:spcPts val="600"/>
              </a:spcAft>
              <a:buFont typeface="Arial" panose="020B0604020202020204" pitchFamily="34" charset="0"/>
              <a:buChar char="•"/>
            </a:pPr>
            <a:r>
              <a:rPr lang="en-US" sz="1900" dirty="0"/>
              <a:t>53% between 35 -64 years</a:t>
            </a:r>
          </a:p>
          <a:p>
            <a:pPr indent="-228600" defTabSz="914400">
              <a:lnSpc>
                <a:spcPct val="90000"/>
              </a:lnSpc>
              <a:spcAft>
                <a:spcPts val="600"/>
              </a:spcAft>
              <a:buFont typeface="Arial" panose="020B0604020202020204" pitchFamily="34" charset="0"/>
              <a:buChar char="•"/>
            </a:pPr>
            <a:r>
              <a:rPr lang="en-US" sz="1900" dirty="0"/>
              <a:t>38% over 65 years</a:t>
            </a:r>
          </a:p>
          <a:p>
            <a:pPr indent="-228600" defTabSz="914400">
              <a:lnSpc>
                <a:spcPct val="90000"/>
              </a:lnSpc>
              <a:spcAft>
                <a:spcPts val="600"/>
              </a:spcAft>
              <a:buFont typeface="Arial" panose="020B0604020202020204" pitchFamily="34" charset="0"/>
              <a:buChar char="•"/>
            </a:pPr>
            <a:endParaRPr lang="en-US" sz="1900" dirty="0"/>
          </a:p>
          <a:p>
            <a:pPr indent="-228600" defTabSz="914400">
              <a:lnSpc>
                <a:spcPct val="90000"/>
              </a:lnSpc>
              <a:spcAft>
                <a:spcPts val="600"/>
              </a:spcAft>
              <a:buFont typeface="Arial" panose="020B0604020202020204" pitchFamily="34" charset="0"/>
              <a:buChar char="•"/>
            </a:pPr>
            <a:r>
              <a:rPr lang="en-US" sz="1900" b="1" dirty="0"/>
              <a:t>Household size:</a:t>
            </a:r>
          </a:p>
          <a:p>
            <a:pPr indent="-228600" defTabSz="914400">
              <a:lnSpc>
                <a:spcPct val="90000"/>
              </a:lnSpc>
              <a:spcAft>
                <a:spcPts val="600"/>
              </a:spcAft>
              <a:buFont typeface="Arial" panose="020B0604020202020204" pitchFamily="34" charset="0"/>
              <a:buChar char="•"/>
            </a:pPr>
            <a:r>
              <a:rPr lang="en-US" sz="1900" dirty="0"/>
              <a:t>2 ppl per household</a:t>
            </a:r>
          </a:p>
          <a:p>
            <a:pPr indent="-228600" defTabSz="914400">
              <a:lnSpc>
                <a:spcPct val="90000"/>
              </a:lnSpc>
              <a:spcAft>
                <a:spcPts val="600"/>
              </a:spcAft>
              <a:buFont typeface="Arial" panose="020B0604020202020204" pitchFamily="34" charset="0"/>
              <a:buChar char="•"/>
            </a:pPr>
            <a:endParaRPr lang="en-US" sz="1900" dirty="0"/>
          </a:p>
          <a:p>
            <a:pPr indent="-228600" defTabSz="914400">
              <a:lnSpc>
                <a:spcPct val="90000"/>
              </a:lnSpc>
              <a:spcAft>
                <a:spcPts val="600"/>
              </a:spcAft>
              <a:buFont typeface="Arial" panose="020B0604020202020204" pitchFamily="34" charset="0"/>
              <a:buChar char="•"/>
            </a:pPr>
            <a:endParaRPr lang="en-US" sz="1900" dirty="0"/>
          </a:p>
          <a:p>
            <a:pPr indent="-228600" defTabSz="914400">
              <a:lnSpc>
                <a:spcPct val="90000"/>
              </a:lnSpc>
              <a:spcAft>
                <a:spcPts val="600"/>
              </a:spcAft>
              <a:buFont typeface="Arial" panose="020B0604020202020204" pitchFamily="34" charset="0"/>
              <a:buChar char="•"/>
            </a:pPr>
            <a:endParaRPr lang="en-US" sz="1900" dirty="0"/>
          </a:p>
        </p:txBody>
      </p:sp>
      <p:sp>
        <p:nvSpPr>
          <p:cNvPr id="7" name="TextBox 6">
            <a:extLst>
              <a:ext uri="{FF2B5EF4-FFF2-40B4-BE49-F238E27FC236}">
                <a16:creationId xmlns:a16="http://schemas.microsoft.com/office/drawing/2014/main" id="{DD0DEC64-2D1F-F164-9092-DC2C661A8780}"/>
              </a:ext>
            </a:extLst>
          </p:cNvPr>
          <p:cNvSpPr txBox="1"/>
          <p:nvPr/>
        </p:nvSpPr>
        <p:spPr>
          <a:xfrm>
            <a:off x="7039627" y="1690688"/>
            <a:ext cx="4960307" cy="5518434"/>
          </a:xfrm>
          <a:prstGeom prst="rect">
            <a:avLst/>
          </a:prstGeom>
          <a:noFill/>
        </p:spPr>
        <p:txBody>
          <a:bodyPr wrap="square" rtlCol="0">
            <a:spAutoFit/>
          </a:bodyPr>
          <a:lstStyle/>
          <a:p>
            <a:pPr>
              <a:spcAft>
                <a:spcPts val="600"/>
              </a:spcAft>
            </a:pPr>
            <a:endParaRPr lang="en-US" b="1" dirty="0"/>
          </a:p>
          <a:p>
            <a:pPr defTabSz="914400">
              <a:lnSpc>
                <a:spcPct val="90000"/>
              </a:lnSpc>
              <a:spcAft>
                <a:spcPts val="600"/>
              </a:spcAft>
            </a:pPr>
            <a:r>
              <a:rPr lang="en-US" b="1" dirty="0"/>
              <a:t>Household Income:</a:t>
            </a:r>
          </a:p>
          <a:p>
            <a:pPr indent="-228600" defTabSz="914400">
              <a:lnSpc>
                <a:spcPct val="90000"/>
              </a:lnSpc>
              <a:spcAft>
                <a:spcPts val="600"/>
              </a:spcAft>
              <a:buFont typeface="Arial" panose="020B0604020202020204" pitchFamily="34" charset="0"/>
              <a:buChar char="•"/>
            </a:pPr>
            <a:r>
              <a:rPr lang="en-US" dirty="0"/>
              <a:t>46% = $90,000 or below</a:t>
            </a:r>
          </a:p>
          <a:p>
            <a:pPr indent="-228600" defTabSz="914400">
              <a:lnSpc>
                <a:spcPct val="90000"/>
              </a:lnSpc>
              <a:spcAft>
                <a:spcPts val="600"/>
              </a:spcAft>
              <a:buFont typeface="Arial" panose="020B0604020202020204" pitchFamily="34" charset="0"/>
              <a:buChar char="•"/>
            </a:pPr>
            <a:r>
              <a:rPr lang="en-US" dirty="0"/>
              <a:t>64% of renters earn below $60,000</a:t>
            </a:r>
          </a:p>
          <a:p>
            <a:pPr>
              <a:spcAft>
                <a:spcPts val="600"/>
              </a:spcAft>
            </a:pPr>
            <a:endParaRPr lang="en-US" b="1" dirty="0"/>
          </a:p>
          <a:p>
            <a:pPr>
              <a:spcAft>
                <a:spcPts val="600"/>
              </a:spcAft>
            </a:pPr>
            <a:r>
              <a:rPr lang="en-US" b="1" dirty="0"/>
              <a:t>Monthly Rent or Mortgage</a:t>
            </a:r>
          </a:p>
          <a:p>
            <a:pPr>
              <a:spcAft>
                <a:spcPts val="600"/>
              </a:spcAft>
            </a:pPr>
            <a:r>
              <a:rPr lang="en-US" dirty="0"/>
              <a:t>57% = $1200- $1500 or less</a:t>
            </a:r>
          </a:p>
          <a:p>
            <a:pPr>
              <a:spcAft>
                <a:spcPts val="600"/>
              </a:spcAft>
            </a:pPr>
            <a:endParaRPr lang="en-US" dirty="0"/>
          </a:p>
          <a:p>
            <a:pPr>
              <a:spcAft>
                <a:spcPts val="600"/>
              </a:spcAft>
            </a:pPr>
            <a:r>
              <a:rPr lang="en-US" b="1" dirty="0"/>
              <a:t>Ideal Housing:</a:t>
            </a:r>
          </a:p>
          <a:p>
            <a:pPr>
              <a:spcAft>
                <a:spcPts val="600"/>
              </a:spcAft>
            </a:pPr>
            <a:r>
              <a:rPr lang="en-US" dirty="0"/>
              <a:t>Over 90% prefer a single detached house</a:t>
            </a:r>
          </a:p>
          <a:p>
            <a:pPr>
              <a:spcAft>
                <a:spcPts val="600"/>
              </a:spcAft>
            </a:pPr>
            <a:endParaRPr lang="en-US" dirty="0"/>
          </a:p>
          <a:p>
            <a:pPr>
              <a:spcAft>
                <a:spcPts val="600"/>
              </a:spcAft>
            </a:pPr>
            <a:r>
              <a:rPr lang="en-US" b="1" dirty="0"/>
              <a:t>Access to housing:</a:t>
            </a:r>
          </a:p>
          <a:p>
            <a:pPr>
              <a:spcAft>
                <a:spcPts val="600"/>
              </a:spcAft>
            </a:pPr>
            <a:r>
              <a:rPr lang="en-US" dirty="0"/>
              <a:t>Identified by community members and employers as major issue in Keene</a:t>
            </a:r>
          </a:p>
          <a:p>
            <a:pPr>
              <a:spcAft>
                <a:spcPts val="600"/>
              </a:spcAft>
            </a:pPr>
            <a:endParaRPr lang="en-US" dirty="0"/>
          </a:p>
          <a:p>
            <a:pPr>
              <a:spcAft>
                <a:spcPts val="600"/>
              </a:spcAft>
            </a:pPr>
            <a:endParaRPr lang="en-US" dirty="0"/>
          </a:p>
        </p:txBody>
      </p:sp>
    </p:spTree>
    <p:extLst>
      <p:ext uri="{BB962C8B-B14F-4D97-AF65-F5344CB8AC3E}">
        <p14:creationId xmlns:p14="http://schemas.microsoft.com/office/powerpoint/2010/main" val="2382165549"/>
      </p:ext>
    </p:extLst>
  </p:cSld>
  <p:clrMapOvr>
    <a:masterClrMapping/>
  </p:clrMapOvr>
  <mc:AlternateContent xmlns:mc="http://schemas.openxmlformats.org/markup-compatibility/2006" xmlns:p14="http://schemas.microsoft.com/office/powerpoint/2010/main">
    <mc:Choice Requires="p14">
      <p:transition spd="slow" p14:dur="2000" advTm="37950"/>
    </mc:Choice>
    <mc:Fallback xmlns="">
      <p:transition spd="slow" advTm="3795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75EE-BCC8-AF7A-0CA9-DD57B3F82025}"/>
              </a:ext>
            </a:extLst>
          </p:cNvPr>
          <p:cNvSpPr>
            <a:spLocks noGrp="1"/>
          </p:cNvSpPr>
          <p:nvPr>
            <p:ph type="title"/>
          </p:nvPr>
        </p:nvSpPr>
        <p:spPr>
          <a:xfrm>
            <a:off x="263236" y="1153572"/>
            <a:ext cx="3623998" cy="4461163"/>
          </a:xfrm>
        </p:spPr>
        <p:txBody>
          <a:bodyPr>
            <a:normAutofit/>
          </a:bodyPr>
          <a:lstStyle/>
          <a:p>
            <a:r>
              <a:rPr lang="en-US">
                <a:solidFill>
                  <a:srgbClr val="FFFFFF"/>
                </a:solidFill>
              </a:rPr>
              <a:t>Survey Process</a:t>
            </a:r>
            <a:endParaRPr lang="en-US" dirty="0">
              <a:solidFill>
                <a:srgbClr val="FFFFFF"/>
              </a:solidFill>
            </a:endParaRPr>
          </a:p>
        </p:txBody>
      </p:sp>
      <p:graphicFrame>
        <p:nvGraphicFramePr>
          <p:cNvPr id="6" name="Content Placeholder 2">
            <a:extLst>
              <a:ext uri="{FF2B5EF4-FFF2-40B4-BE49-F238E27FC236}">
                <a16:creationId xmlns:a16="http://schemas.microsoft.com/office/drawing/2014/main" id="{84A73163-284D-E43E-FD02-DCA7B4AD6DD5}"/>
              </a:ext>
            </a:extLst>
          </p:cNvPr>
          <p:cNvGraphicFramePr>
            <a:graphicFrameLocks noGrp="1"/>
          </p:cNvGraphicFramePr>
          <p:nvPr>
            <p:ph idx="1"/>
            <p:extLst>
              <p:ext uri="{D42A27DB-BD31-4B8C-83A1-F6EECF244321}">
                <p14:modId xmlns:p14="http://schemas.microsoft.com/office/powerpoint/2010/main" val="3125486703"/>
              </p:ext>
            </p:extLst>
          </p:nvPr>
        </p:nvGraphicFramePr>
        <p:xfrm>
          <a:off x="4447308" y="591344"/>
          <a:ext cx="6906491"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useBgFill="1">
        <p:nvSpPr>
          <p:cNvPr id="4" name="TextBox 3">
            <a:extLst>
              <a:ext uri="{FF2B5EF4-FFF2-40B4-BE49-F238E27FC236}">
                <a16:creationId xmlns:a16="http://schemas.microsoft.com/office/drawing/2014/main" id="{E98106D3-45FF-70F2-7F2D-C6EF39A8F8CA}"/>
              </a:ext>
            </a:extLst>
          </p:cNvPr>
          <p:cNvSpPr txBox="1"/>
          <p:nvPr/>
        </p:nvSpPr>
        <p:spPr>
          <a:xfrm>
            <a:off x="595745" y="1995055"/>
            <a:ext cx="3291490" cy="707886"/>
          </a:xfrm>
          <a:prstGeom prst="rect">
            <a:avLst/>
          </a:prstGeom>
          <a:ln>
            <a:solidFill>
              <a:schemeClr val="accent1"/>
            </a:solidFill>
          </a:ln>
        </p:spPr>
        <p:txBody>
          <a:bodyPr wrap="square" rtlCol="0">
            <a:spAutoFit/>
          </a:bodyPr>
          <a:lstStyle/>
          <a:p>
            <a:r>
              <a:rPr lang="en-US" sz="4000"/>
              <a:t>Survey Process</a:t>
            </a:r>
            <a:endParaRPr lang="en-US" sz="4000" dirty="0"/>
          </a:p>
        </p:txBody>
      </p:sp>
    </p:spTree>
    <p:extLst>
      <p:ext uri="{BB962C8B-B14F-4D97-AF65-F5344CB8AC3E}">
        <p14:creationId xmlns:p14="http://schemas.microsoft.com/office/powerpoint/2010/main" val="3851267800"/>
      </p:ext>
    </p:extLst>
  </p:cSld>
  <p:clrMapOvr>
    <a:masterClrMapping/>
  </p:clrMapOvr>
  <mc:AlternateContent xmlns:mc="http://schemas.openxmlformats.org/markup-compatibility/2006" xmlns:p14="http://schemas.microsoft.com/office/powerpoint/2010/main">
    <mc:Choice Requires="p14">
      <p:transition spd="slow" p14:dur="2000" advTm="68570"/>
    </mc:Choice>
    <mc:Fallback xmlns="">
      <p:transition spd="slow" advTm="6857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34AE3D-F454-8F8B-45B3-9D9EA650317C}"/>
              </a:ext>
            </a:extLst>
          </p:cNvPr>
          <p:cNvSpPr>
            <a:spLocks noGrp="1"/>
          </p:cNvSpPr>
          <p:nvPr>
            <p:ph type="title"/>
          </p:nvPr>
        </p:nvSpPr>
        <p:spPr>
          <a:xfrm>
            <a:off x="1383564" y="348865"/>
            <a:ext cx="9718111" cy="1576446"/>
          </a:xfrm>
        </p:spPr>
        <p:txBody>
          <a:bodyPr vert="horz" lIns="91440" tIns="45720" rIns="91440" bIns="45720" rtlCol="0" anchor="ctr">
            <a:normAutofit/>
          </a:bodyPr>
          <a:lstStyle/>
          <a:p>
            <a:r>
              <a:rPr lang="en-US" sz="3400" kern="1200">
                <a:solidFill>
                  <a:srgbClr val="FFFFFF"/>
                </a:solidFill>
                <a:latin typeface="+mj-lt"/>
                <a:ea typeface="+mj-ea"/>
                <a:cs typeface="+mj-cs"/>
              </a:rPr>
              <a:t>Essex County Demographic and Housing Data</a:t>
            </a:r>
            <a:br>
              <a:rPr lang="en-US" sz="3400" kern="1200">
                <a:solidFill>
                  <a:srgbClr val="FFFFFF"/>
                </a:solidFill>
                <a:latin typeface="+mj-lt"/>
                <a:ea typeface="+mj-ea"/>
                <a:cs typeface="+mj-cs"/>
              </a:rPr>
            </a:br>
            <a:r>
              <a:rPr lang="en-US" sz="3400" kern="1200">
                <a:solidFill>
                  <a:srgbClr val="FFFFFF"/>
                </a:solidFill>
                <a:latin typeface="+mj-lt"/>
                <a:ea typeface="+mj-ea"/>
                <a:cs typeface="+mj-cs"/>
              </a:rPr>
              <a:t>May 2022 </a:t>
            </a:r>
            <a:br>
              <a:rPr lang="en-US" sz="3400" kern="1200">
                <a:solidFill>
                  <a:srgbClr val="FFFFFF"/>
                </a:solidFill>
                <a:latin typeface="+mj-lt"/>
                <a:ea typeface="+mj-ea"/>
                <a:cs typeface="+mj-cs"/>
              </a:rPr>
            </a:br>
            <a:endParaRPr lang="en-US" sz="3400" kern="1200">
              <a:solidFill>
                <a:srgbClr val="FFFFFF"/>
              </a:solidFill>
              <a:latin typeface="+mj-lt"/>
              <a:ea typeface="+mj-ea"/>
              <a:cs typeface="+mj-cs"/>
            </a:endParaRPr>
          </a:p>
        </p:txBody>
      </p:sp>
      <p:graphicFrame>
        <p:nvGraphicFramePr>
          <p:cNvPr id="6" name="TextBox 3">
            <a:extLst>
              <a:ext uri="{FF2B5EF4-FFF2-40B4-BE49-F238E27FC236}">
                <a16:creationId xmlns:a16="http://schemas.microsoft.com/office/drawing/2014/main" id="{9B866A25-7DA2-9A7D-B6E6-7CAB97510BC1}"/>
              </a:ext>
            </a:extLst>
          </p:cNvPr>
          <p:cNvGraphicFramePr/>
          <p:nvPr>
            <p:extLst>
              <p:ext uri="{D42A27DB-BD31-4B8C-83A1-F6EECF244321}">
                <p14:modId xmlns:p14="http://schemas.microsoft.com/office/powerpoint/2010/main" val="303781940"/>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003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1B75C374-A4E7-ED37-AA7A-802623ECCB84}"/>
              </a:ext>
            </a:extLst>
          </p:cNvPr>
          <p:cNvSpPr>
            <a:spLocks noGrp="1"/>
          </p:cNvSpPr>
          <p:nvPr>
            <p:ph type="title"/>
          </p:nvPr>
        </p:nvSpPr>
        <p:spPr>
          <a:xfrm>
            <a:off x="534473" y="2950387"/>
            <a:ext cx="3052293" cy="3531403"/>
          </a:xfrm>
        </p:spPr>
        <p:txBody>
          <a:bodyPr vert="horz" lIns="91440" tIns="45720" rIns="91440" bIns="45720" rtlCol="0" anchor="t">
            <a:normAutofit/>
          </a:bodyPr>
          <a:lstStyle/>
          <a:p>
            <a:pPr algn="r"/>
            <a:r>
              <a:rPr lang="en-US" sz="4000">
                <a:solidFill>
                  <a:srgbClr val="FFFFFF"/>
                </a:solidFill>
              </a:rPr>
              <a:t>Essex County Demographic and Housing Report</a:t>
            </a:r>
            <a:br>
              <a:rPr lang="en-US" sz="4000">
                <a:solidFill>
                  <a:srgbClr val="FFFFFF"/>
                </a:solidFill>
              </a:rPr>
            </a:br>
            <a:r>
              <a:rPr lang="en-US" sz="4000">
                <a:solidFill>
                  <a:srgbClr val="FFFFFF"/>
                </a:solidFill>
              </a:rPr>
              <a:t>May 2022</a:t>
            </a:r>
          </a:p>
        </p:txBody>
      </p:sp>
      <p:graphicFrame>
        <p:nvGraphicFramePr>
          <p:cNvPr id="5" name="Content Placeholder 2">
            <a:extLst>
              <a:ext uri="{FF2B5EF4-FFF2-40B4-BE49-F238E27FC236}">
                <a16:creationId xmlns:a16="http://schemas.microsoft.com/office/drawing/2014/main" id="{A88052BC-6CB3-8096-8073-E71424FD038C}"/>
              </a:ext>
            </a:extLst>
          </p:cNvPr>
          <p:cNvGraphicFramePr>
            <a:graphicFrameLocks noGrp="1"/>
          </p:cNvGraphicFramePr>
          <p:nvPr>
            <p:ph idx="1"/>
            <p:extLst>
              <p:ext uri="{D42A27DB-BD31-4B8C-83A1-F6EECF244321}">
                <p14:modId xmlns:p14="http://schemas.microsoft.com/office/powerpoint/2010/main" val="1863319251"/>
              </p:ext>
            </p:extLst>
          </p:nvPr>
        </p:nvGraphicFramePr>
        <p:xfrm>
          <a:off x="4515633" y="303591"/>
          <a:ext cx="7240043" cy="6331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5278211"/>
      </p:ext>
    </p:extLst>
  </p:cSld>
  <p:clrMapOvr>
    <a:masterClrMapping/>
  </p:clrMapOvr>
  <mc:AlternateContent xmlns:mc="http://schemas.openxmlformats.org/markup-compatibility/2006" xmlns:p14="http://schemas.microsoft.com/office/powerpoint/2010/main">
    <mc:Choice Requires="p14">
      <p:transition spd="slow" p14:dur="2000" advTm="39639"/>
    </mc:Choice>
    <mc:Fallback xmlns="">
      <p:transition spd="slow" advTm="3963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5A55B759-31A7-423C-9BC2-A8BC09FE9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6754318" cy="6858478"/>
          </a:xfrm>
          <a:custGeom>
            <a:avLst/>
            <a:gdLst>
              <a:gd name="connsiteX0" fmla="*/ 0 w 6754318"/>
              <a:gd name="connsiteY0" fmla="*/ 6858478 h 6858478"/>
              <a:gd name="connsiteX1" fmla="*/ 6754318 w 6754318"/>
              <a:gd name="connsiteY1" fmla="*/ 6858478 h 6858478"/>
              <a:gd name="connsiteX2" fmla="*/ 3577943 w 6754318"/>
              <a:gd name="connsiteY2" fmla="*/ 0 h 6858478"/>
              <a:gd name="connsiteX3" fmla="*/ 3572366 w 6754318"/>
              <a:gd name="connsiteY3" fmla="*/ 0 h 6858478"/>
              <a:gd name="connsiteX4" fmla="*/ 2506138 w 6754318"/>
              <a:gd name="connsiteY4" fmla="*/ 0 h 6858478"/>
              <a:gd name="connsiteX5" fmla="*/ 0 w 6754318"/>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54318" h="6858478">
                <a:moveTo>
                  <a:pt x="0" y="6858478"/>
                </a:moveTo>
                <a:lnTo>
                  <a:pt x="6754318" y="6858478"/>
                </a:lnTo>
                <a:lnTo>
                  <a:pt x="3577943" y="0"/>
                </a:lnTo>
                <a:lnTo>
                  <a:pt x="3572366" y="0"/>
                </a:lnTo>
                <a:lnTo>
                  <a:pt x="2506138" y="0"/>
                </a:lnTo>
                <a:lnTo>
                  <a:pt x="0"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F78796AF-79A0-47AC-BEFD-BFFC00F968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8"/>
            <a:ext cx="5953780" cy="6858478"/>
          </a:xfrm>
          <a:custGeom>
            <a:avLst/>
            <a:gdLst>
              <a:gd name="connsiteX0" fmla="*/ 0 w 5953780"/>
              <a:gd name="connsiteY0" fmla="*/ 6858478 h 6858478"/>
              <a:gd name="connsiteX1" fmla="*/ 5953780 w 5953780"/>
              <a:gd name="connsiteY1" fmla="*/ 6858478 h 6858478"/>
              <a:gd name="connsiteX2" fmla="*/ 2777405 w 5953780"/>
              <a:gd name="connsiteY2" fmla="*/ 0 h 6858478"/>
              <a:gd name="connsiteX3" fmla="*/ 2771828 w 5953780"/>
              <a:gd name="connsiteY3" fmla="*/ 0 h 6858478"/>
              <a:gd name="connsiteX4" fmla="*/ 1705600 w 5953780"/>
              <a:gd name="connsiteY4" fmla="*/ 0 h 6858478"/>
              <a:gd name="connsiteX5" fmla="*/ 0 w 5953780"/>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53780" h="6858478">
                <a:moveTo>
                  <a:pt x="0" y="6858478"/>
                </a:moveTo>
                <a:lnTo>
                  <a:pt x="5953780" y="6858478"/>
                </a:lnTo>
                <a:lnTo>
                  <a:pt x="2777405" y="0"/>
                </a:lnTo>
                <a:lnTo>
                  <a:pt x="2771828" y="0"/>
                </a:lnTo>
                <a:lnTo>
                  <a:pt x="1705600" y="0"/>
                </a:lnTo>
                <a:lnTo>
                  <a:pt x="0"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6C4AB5-4C4A-70AD-77F9-940D4FA03FE7}"/>
              </a:ext>
            </a:extLst>
          </p:cNvPr>
          <p:cNvSpPr>
            <a:spLocks noGrp="1"/>
          </p:cNvSpPr>
          <p:nvPr>
            <p:ph type="title"/>
          </p:nvPr>
        </p:nvSpPr>
        <p:spPr>
          <a:xfrm>
            <a:off x="804672" y="338328"/>
            <a:ext cx="3877056" cy="2249424"/>
          </a:xfrm>
        </p:spPr>
        <p:txBody>
          <a:bodyPr vert="horz" lIns="91440" tIns="45720" rIns="91440" bIns="45720" rtlCol="0" anchor="b">
            <a:normAutofit/>
          </a:bodyPr>
          <a:lstStyle/>
          <a:p>
            <a:r>
              <a:rPr lang="en-US" sz="5400" kern="1200">
                <a:solidFill>
                  <a:schemeClr val="tx1"/>
                </a:solidFill>
                <a:latin typeface="+mj-lt"/>
                <a:ea typeface="+mj-ea"/>
                <a:cs typeface="+mj-cs"/>
              </a:rPr>
              <a:t>Conclusions</a:t>
            </a:r>
          </a:p>
        </p:txBody>
      </p:sp>
      <p:graphicFrame>
        <p:nvGraphicFramePr>
          <p:cNvPr id="5" name="Content Placeholder 2">
            <a:extLst>
              <a:ext uri="{FF2B5EF4-FFF2-40B4-BE49-F238E27FC236}">
                <a16:creationId xmlns:a16="http://schemas.microsoft.com/office/drawing/2014/main" id="{3B8D1170-16F8-3782-BF85-5E34A5630AB1}"/>
              </a:ext>
            </a:extLst>
          </p:cNvPr>
          <p:cNvGraphicFramePr>
            <a:graphicFrameLocks noGrp="1"/>
          </p:cNvGraphicFramePr>
          <p:nvPr>
            <p:ph idx="1"/>
            <p:extLst>
              <p:ext uri="{D42A27DB-BD31-4B8C-83A1-F6EECF244321}">
                <p14:modId xmlns:p14="http://schemas.microsoft.com/office/powerpoint/2010/main" val="820153392"/>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490888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30689"/>
    </mc:Choice>
    <mc:Fallback xmlns="">
      <p:transition spd="slow" advTm="30689"/>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6FBDFA86-51D3-4729-B154-796918372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88521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74C4AC5-FD25-3BB5-984F-5ADC70091754}"/>
              </a:ext>
            </a:extLst>
          </p:cNvPr>
          <p:cNvSpPr txBox="1"/>
          <p:nvPr/>
        </p:nvSpPr>
        <p:spPr>
          <a:xfrm>
            <a:off x="1024129" y="585216"/>
            <a:ext cx="5062511" cy="1499616"/>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4400" kern="1200">
                <a:solidFill>
                  <a:srgbClr val="FFFFFF"/>
                </a:solidFill>
                <a:latin typeface="+mj-lt"/>
                <a:ea typeface="+mj-ea"/>
                <a:cs typeface="+mj-cs"/>
              </a:rPr>
              <a:t>Local Solutions</a:t>
            </a:r>
          </a:p>
        </p:txBody>
      </p:sp>
      <p:cxnSp>
        <p:nvCxnSpPr>
          <p:cNvPr id="29" name="Straight Connector 28">
            <a:extLst>
              <a:ext uri="{FF2B5EF4-FFF2-40B4-BE49-F238E27FC236}">
                <a16:creationId xmlns:a16="http://schemas.microsoft.com/office/drawing/2014/main" id="{0F1CE7C6-BE91-42A7-9214-F33FD918C3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9A68AA4B-1C51-DD75-8AE7-2EAB759B257E}"/>
              </a:ext>
            </a:extLst>
          </p:cNvPr>
          <p:cNvSpPr txBox="1"/>
          <p:nvPr/>
        </p:nvSpPr>
        <p:spPr>
          <a:xfrm>
            <a:off x="515816" y="1641231"/>
            <a:ext cx="5849811" cy="4576689"/>
          </a:xfrm>
          <a:prstGeom prst="rect">
            <a:avLst/>
          </a:prstGeom>
        </p:spPr>
        <p:txBody>
          <a:bodyPr vert="horz" lIns="91440" tIns="45720" rIns="91440" bIns="45720" rtlCol="0">
            <a:noAutofit/>
          </a:bodyPr>
          <a:lstStyle/>
          <a:p>
            <a:pPr defTabSz="914400">
              <a:lnSpc>
                <a:spcPct val="90000"/>
              </a:lnSpc>
              <a:spcAft>
                <a:spcPts val="600"/>
              </a:spcAft>
            </a:pPr>
            <a:r>
              <a:rPr lang="en-US" sz="2000" dirty="0">
                <a:solidFill>
                  <a:srgbClr val="FFFFFF"/>
                </a:solidFill>
              </a:rPr>
              <a:t>Complex problems require a variety of creative solutions, partnerships, and strategies to make progress.</a:t>
            </a:r>
          </a:p>
          <a:p>
            <a:pPr indent="-228600" defTabSz="914400">
              <a:lnSpc>
                <a:spcPct val="90000"/>
              </a:lnSpc>
              <a:spcAft>
                <a:spcPts val="600"/>
              </a:spcAft>
              <a:buFont typeface="Arial" panose="020B0604020202020204" pitchFamily="34" charset="0"/>
              <a:buChar char="•"/>
            </a:pPr>
            <a:endParaRPr lang="en-US" sz="2000" dirty="0">
              <a:solidFill>
                <a:srgbClr val="FFFFFF"/>
              </a:solidFill>
            </a:endParaRPr>
          </a:p>
          <a:p>
            <a:pPr defTabSz="914400">
              <a:lnSpc>
                <a:spcPct val="90000"/>
              </a:lnSpc>
              <a:spcAft>
                <a:spcPts val="600"/>
              </a:spcAft>
            </a:pPr>
            <a:r>
              <a:rPr lang="en-US" sz="2000" dirty="0">
                <a:solidFill>
                  <a:srgbClr val="FFFFFF"/>
                </a:solidFill>
              </a:rPr>
              <a:t>KHTF is working with the Adirondack Land Trust to research feasibility of the Gilmore Hill property.</a:t>
            </a:r>
          </a:p>
          <a:p>
            <a:pPr marL="628650" lvl="1" indent="-228600" defTabSz="914400">
              <a:lnSpc>
                <a:spcPct val="90000"/>
              </a:lnSpc>
              <a:spcAft>
                <a:spcPts val="600"/>
              </a:spcAft>
              <a:buFont typeface="Arial" panose="020B0604020202020204" pitchFamily="34" charset="0"/>
              <a:buChar char="•"/>
            </a:pPr>
            <a:r>
              <a:rPr lang="en-US" sz="2000" dirty="0">
                <a:solidFill>
                  <a:srgbClr val="FFFFFF"/>
                </a:solidFill>
              </a:rPr>
              <a:t>7-acre property in low intensity use (3-acre zoning)</a:t>
            </a:r>
          </a:p>
          <a:p>
            <a:pPr marL="628650" lvl="1" indent="-228600" defTabSz="914400">
              <a:lnSpc>
                <a:spcPct val="90000"/>
              </a:lnSpc>
              <a:spcAft>
                <a:spcPts val="600"/>
              </a:spcAft>
              <a:buFont typeface="Arial" panose="020B0604020202020204" pitchFamily="34" charset="0"/>
              <a:buChar char="•"/>
            </a:pPr>
            <a:r>
              <a:rPr lang="en-US" sz="2000" dirty="0">
                <a:solidFill>
                  <a:srgbClr val="FFFFFF"/>
                </a:solidFill>
              </a:rPr>
              <a:t>APA Hamlet Extension increases density for qualified projects</a:t>
            </a:r>
          </a:p>
          <a:p>
            <a:pPr marL="628650" lvl="1" indent="-228600" defTabSz="914400">
              <a:lnSpc>
                <a:spcPct val="90000"/>
              </a:lnSpc>
              <a:spcAft>
                <a:spcPts val="600"/>
              </a:spcAft>
              <a:buFont typeface="Arial" panose="020B0604020202020204" pitchFamily="34" charset="0"/>
              <a:buChar char="•"/>
            </a:pPr>
            <a:r>
              <a:rPr lang="en-US" sz="2000" dirty="0">
                <a:solidFill>
                  <a:srgbClr val="FFFFFF"/>
                </a:solidFill>
              </a:rPr>
              <a:t>Perc test required before moving forward</a:t>
            </a:r>
          </a:p>
          <a:p>
            <a:pPr defTabSz="914400">
              <a:lnSpc>
                <a:spcPct val="90000"/>
              </a:lnSpc>
              <a:spcAft>
                <a:spcPts val="600"/>
              </a:spcAft>
            </a:pPr>
            <a:r>
              <a:rPr lang="en-US" sz="2000" dirty="0">
                <a:solidFill>
                  <a:srgbClr val="FFFFFF"/>
                </a:solidFill>
              </a:rPr>
              <a:t>	</a:t>
            </a:r>
          </a:p>
          <a:p>
            <a:pPr defTabSz="914400">
              <a:lnSpc>
                <a:spcPct val="90000"/>
              </a:lnSpc>
              <a:spcAft>
                <a:spcPts val="600"/>
              </a:spcAft>
            </a:pPr>
            <a:r>
              <a:rPr lang="en-US" sz="2000" dirty="0">
                <a:solidFill>
                  <a:srgbClr val="FFFFFF"/>
                </a:solidFill>
              </a:rPr>
              <a:t>KHTF is working with Living ADK to develop…</a:t>
            </a:r>
          </a:p>
          <a:p>
            <a:pPr lvl="1" indent="-228600" defTabSz="914400">
              <a:lnSpc>
                <a:spcPct val="90000"/>
              </a:lnSpc>
              <a:spcAft>
                <a:spcPts val="600"/>
              </a:spcAft>
              <a:buFont typeface="Arial" panose="020B0604020202020204" pitchFamily="34" charset="0"/>
              <a:buChar char="•"/>
            </a:pPr>
            <a:r>
              <a:rPr lang="en-US" sz="2000" dirty="0">
                <a:solidFill>
                  <a:srgbClr val="FFFFFF"/>
                </a:solidFill>
              </a:rPr>
              <a:t>a voluntary deed restriction program</a:t>
            </a:r>
          </a:p>
          <a:p>
            <a:pPr lvl="1" indent="-228600" defTabSz="914400">
              <a:lnSpc>
                <a:spcPct val="90000"/>
              </a:lnSpc>
              <a:spcAft>
                <a:spcPts val="600"/>
              </a:spcAft>
              <a:buFont typeface="Arial" panose="020B0604020202020204" pitchFamily="34" charset="0"/>
              <a:buChar char="•"/>
            </a:pPr>
            <a:r>
              <a:rPr lang="en-US" sz="2000" dirty="0">
                <a:solidFill>
                  <a:srgbClr val="FFFFFF"/>
                </a:solidFill>
              </a:rPr>
              <a:t>grant funds for new home buyers for year-round residents</a:t>
            </a:r>
          </a:p>
          <a:p>
            <a:pPr indent="-228600" defTabSz="914400">
              <a:lnSpc>
                <a:spcPct val="90000"/>
              </a:lnSpc>
              <a:spcAft>
                <a:spcPts val="600"/>
              </a:spcAft>
              <a:buFont typeface="Arial" panose="020B0604020202020204" pitchFamily="34" charset="0"/>
              <a:buChar char="•"/>
            </a:pPr>
            <a:endParaRPr lang="en-US" sz="2000" dirty="0">
              <a:solidFill>
                <a:srgbClr val="FFFFFF"/>
              </a:solidFill>
            </a:endParaRPr>
          </a:p>
          <a:p>
            <a:pPr indent="-228600" defTabSz="914400">
              <a:lnSpc>
                <a:spcPct val="90000"/>
              </a:lnSpc>
              <a:spcAft>
                <a:spcPts val="600"/>
              </a:spcAft>
              <a:buFont typeface="Arial" panose="020B0604020202020204" pitchFamily="34" charset="0"/>
              <a:buChar char="•"/>
            </a:pPr>
            <a:r>
              <a:rPr lang="en-US" sz="2000" dirty="0">
                <a:solidFill>
                  <a:srgbClr val="FFFFFF"/>
                </a:solidFill>
              </a:rPr>
              <a:t>KHTF is consulting with HAPEC – Both Meadow Trail project</a:t>
            </a:r>
          </a:p>
          <a:p>
            <a:pPr indent="-228600" defTabSz="914400">
              <a:lnSpc>
                <a:spcPct val="90000"/>
              </a:lnSpc>
              <a:spcAft>
                <a:spcPts val="600"/>
              </a:spcAft>
              <a:buFont typeface="Arial" panose="020B0604020202020204" pitchFamily="34" charset="0"/>
              <a:buChar char="•"/>
            </a:pPr>
            <a:endParaRPr lang="en-US" sz="2000" dirty="0">
              <a:solidFill>
                <a:srgbClr val="FFFFFF"/>
              </a:solidFill>
            </a:endParaRPr>
          </a:p>
          <a:p>
            <a:pPr indent="-228600" defTabSz="914400">
              <a:lnSpc>
                <a:spcPct val="90000"/>
              </a:lnSpc>
              <a:spcAft>
                <a:spcPts val="600"/>
              </a:spcAft>
              <a:buFont typeface="Arial" panose="020B0604020202020204" pitchFamily="34" charset="0"/>
              <a:buChar char="•"/>
            </a:pPr>
            <a:endParaRPr lang="en-US" sz="2000" dirty="0">
              <a:solidFill>
                <a:srgbClr val="FFFFFF"/>
              </a:solidFill>
            </a:endParaRPr>
          </a:p>
        </p:txBody>
      </p:sp>
      <p:pic>
        <p:nvPicPr>
          <p:cNvPr id="8" name="Graphic 7" descr="Home">
            <a:extLst>
              <a:ext uri="{FF2B5EF4-FFF2-40B4-BE49-F238E27FC236}">
                <a16:creationId xmlns:a16="http://schemas.microsoft.com/office/drawing/2014/main" id="{35542BD4-7F6C-69ED-15F6-E788677A081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4017" y="1425048"/>
            <a:ext cx="4007904" cy="4007904"/>
          </a:xfrm>
          <a:prstGeom prst="rect">
            <a:avLst/>
          </a:prstGeom>
        </p:spPr>
      </p:pic>
    </p:spTree>
    <p:extLst>
      <p:ext uri="{BB962C8B-B14F-4D97-AF65-F5344CB8AC3E}">
        <p14:creationId xmlns:p14="http://schemas.microsoft.com/office/powerpoint/2010/main" val="3844296453"/>
      </p:ext>
    </p:extLst>
  </p:cSld>
  <p:clrMapOvr>
    <a:masterClrMapping/>
  </p:clrMapOvr>
  <mc:AlternateContent xmlns:mc="http://schemas.openxmlformats.org/markup-compatibility/2006" xmlns:p14="http://schemas.microsoft.com/office/powerpoint/2010/main">
    <mc:Choice Requires="p14">
      <p:transition spd="slow" p14:dur="2000" advTm="150166"/>
    </mc:Choice>
    <mc:Fallback xmlns="">
      <p:transition spd="slow" advTm="150166"/>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E867A7-62EA-9EDB-944E-178AD53FE3D0}"/>
              </a:ext>
            </a:extLst>
          </p:cNvPr>
          <p:cNvSpPr txBox="1"/>
          <p:nvPr/>
        </p:nvSpPr>
        <p:spPr>
          <a:xfrm>
            <a:off x="902677" y="844062"/>
            <a:ext cx="7795846" cy="5451229"/>
          </a:xfrm>
          <a:prstGeom prst="rect">
            <a:avLst/>
          </a:prstGeom>
        </p:spPr>
        <p:txBody>
          <a:bodyPr vert="horz" lIns="91440" tIns="45720" rIns="91440" bIns="45720" rtlCol="0" anchor="ctr">
            <a:normAutofit/>
          </a:bodyPr>
          <a:lstStyle/>
          <a:p>
            <a:pPr defTabSz="914400">
              <a:lnSpc>
                <a:spcPct val="90000"/>
              </a:lnSpc>
              <a:spcAft>
                <a:spcPts val="600"/>
              </a:spcAft>
            </a:pPr>
            <a:r>
              <a:rPr lang="en-US" sz="2000" dirty="0"/>
              <a:t>KHTF is consulting with area not-for-profits to develop local solutions</a:t>
            </a:r>
          </a:p>
          <a:p>
            <a:pPr lvl="1" indent="-228600" defTabSz="914400">
              <a:lnSpc>
                <a:spcPct val="90000"/>
              </a:lnSpc>
              <a:spcAft>
                <a:spcPts val="600"/>
              </a:spcAft>
              <a:buFont typeface="Arial" panose="020B0604020202020204" pitchFamily="34" charset="0"/>
              <a:buChar char="•"/>
            </a:pPr>
            <a:r>
              <a:rPr lang="en-US" sz="2000" dirty="0"/>
              <a:t>Town of Keene </a:t>
            </a:r>
          </a:p>
          <a:p>
            <a:pPr lvl="1" indent="-228600" defTabSz="914400">
              <a:lnSpc>
                <a:spcPct val="90000"/>
              </a:lnSpc>
              <a:spcAft>
                <a:spcPts val="600"/>
              </a:spcAft>
              <a:buFont typeface="Arial" panose="020B0604020202020204" pitchFamily="34" charset="0"/>
              <a:buChar char="•"/>
            </a:pPr>
            <a:r>
              <a:rPr lang="en-US" sz="2000" dirty="0"/>
              <a:t>Northern Forest Center</a:t>
            </a:r>
          </a:p>
          <a:p>
            <a:pPr lvl="1" indent="-228600" defTabSz="914400">
              <a:lnSpc>
                <a:spcPct val="90000"/>
              </a:lnSpc>
              <a:spcAft>
                <a:spcPts val="600"/>
              </a:spcAft>
              <a:buFont typeface="Arial" panose="020B0604020202020204" pitchFamily="34" charset="0"/>
              <a:buChar char="•"/>
            </a:pPr>
            <a:r>
              <a:rPr lang="en-US" sz="2000" dirty="0"/>
              <a:t>Adirondack Foundation</a:t>
            </a:r>
          </a:p>
          <a:p>
            <a:pPr lvl="1" indent="-228600" defTabSz="914400">
              <a:lnSpc>
                <a:spcPct val="90000"/>
              </a:lnSpc>
              <a:spcAft>
                <a:spcPts val="600"/>
              </a:spcAft>
              <a:buFont typeface="Arial" panose="020B0604020202020204" pitchFamily="34" charset="0"/>
              <a:buChar char="•"/>
            </a:pPr>
            <a:r>
              <a:rPr lang="en-US" sz="2000" dirty="0"/>
              <a:t>Adirondack Land Trust</a:t>
            </a:r>
          </a:p>
          <a:p>
            <a:pPr lvl="1" indent="-228600" defTabSz="914400">
              <a:lnSpc>
                <a:spcPct val="90000"/>
              </a:lnSpc>
              <a:spcAft>
                <a:spcPts val="600"/>
              </a:spcAft>
              <a:buFont typeface="Arial" panose="020B0604020202020204" pitchFamily="34" charset="0"/>
              <a:buChar char="•"/>
            </a:pPr>
            <a:r>
              <a:rPr lang="en-US" sz="2000" dirty="0"/>
              <a:t>HAPEC and ACHT</a:t>
            </a:r>
          </a:p>
          <a:p>
            <a:pPr indent="-228600" defTabSz="914400">
              <a:lnSpc>
                <a:spcPct val="90000"/>
              </a:lnSpc>
              <a:spcAft>
                <a:spcPts val="600"/>
              </a:spcAft>
              <a:buFont typeface="Arial" panose="020B0604020202020204" pitchFamily="34" charset="0"/>
              <a:buChar char="•"/>
            </a:pPr>
            <a:endParaRPr lang="en-US" sz="2000" dirty="0"/>
          </a:p>
          <a:p>
            <a:pPr defTabSz="914400">
              <a:lnSpc>
                <a:spcPct val="90000"/>
              </a:lnSpc>
              <a:spcAft>
                <a:spcPts val="600"/>
              </a:spcAft>
            </a:pPr>
            <a:r>
              <a:rPr lang="en-US" sz="2000" dirty="0"/>
              <a:t>Researching regional solutions (Creative models are being developed)</a:t>
            </a:r>
          </a:p>
          <a:p>
            <a:pPr lvl="1" indent="-228600" defTabSz="914400">
              <a:lnSpc>
                <a:spcPct val="90000"/>
              </a:lnSpc>
              <a:spcAft>
                <a:spcPts val="600"/>
              </a:spcAft>
              <a:buFont typeface="Arial" panose="020B0604020202020204" pitchFamily="34" charset="0"/>
              <a:buChar char="•"/>
            </a:pPr>
            <a:r>
              <a:rPr lang="en-US" sz="2000" dirty="0"/>
              <a:t>Wilmington Homestead Housing</a:t>
            </a:r>
          </a:p>
          <a:p>
            <a:pPr lvl="1" indent="-228600" defTabSz="914400">
              <a:lnSpc>
                <a:spcPct val="90000"/>
              </a:lnSpc>
              <a:spcAft>
                <a:spcPts val="600"/>
              </a:spcAft>
              <a:buFont typeface="Arial" panose="020B0604020202020204" pitchFamily="34" charset="0"/>
              <a:buChar char="•"/>
            </a:pPr>
            <a:r>
              <a:rPr lang="en-US" sz="2000" dirty="0"/>
              <a:t>Homestead Development Corporation in Lake Placid</a:t>
            </a:r>
          </a:p>
          <a:p>
            <a:pPr indent="-228600" defTabSz="914400">
              <a:lnSpc>
                <a:spcPct val="90000"/>
              </a:lnSpc>
              <a:spcAft>
                <a:spcPts val="600"/>
              </a:spcAft>
              <a:buFont typeface="Arial" panose="020B0604020202020204" pitchFamily="34" charset="0"/>
              <a:buChar char="•"/>
            </a:pPr>
            <a:endParaRPr lang="en-US" sz="2000" dirty="0"/>
          </a:p>
          <a:p>
            <a:pPr defTabSz="914400">
              <a:lnSpc>
                <a:spcPct val="90000"/>
              </a:lnSpc>
              <a:spcAft>
                <a:spcPts val="600"/>
              </a:spcAft>
            </a:pPr>
            <a:r>
              <a:rPr lang="en-US" sz="2000" dirty="0"/>
              <a:t>KHTF is researching fundraising mechanisms including</a:t>
            </a:r>
          </a:p>
          <a:p>
            <a:pPr lvl="1" indent="-228600" defTabSz="914400">
              <a:lnSpc>
                <a:spcPct val="90000"/>
              </a:lnSpc>
              <a:spcAft>
                <a:spcPts val="600"/>
              </a:spcAft>
              <a:buFont typeface="Arial" panose="020B0604020202020204" pitchFamily="34" charset="0"/>
              <a:buChar char="•"/>
            </a:pPr>
            <a:r>
              <a:rPr lang="en-US" sz="2000" dirty="0"/>
              <a:t>Working with the Upper </a:t>
            </a:r>
            <a:r>
              <a:rPr lang="en-US" sz="2000" dirty="0" err="1"/>
              <a:t>Ausable</a:t>
            </a:r>
            <a:r>
              <a:rPr lang="en-US" sz="2000" dirty="0"/>
              <a:t> Community Association (formerly Keene Community Trust)</a:t>
            </a:r>
          </a:p>
          <a:p>
            <a:pPr lvl="1" indent="-228600" defTabSz="914400">
              <a:lnSpc>
                <a:spcPct val="90000"/>
              </a:lnSpc>
              <a:spcAft>
                <a:spcPts val="600"/>
              </a:spcAft>
              <a:buFont typeface="Arial" panose="020B0604020202020204" pitchFamily="34" charset="0"/>
              <a:buChar char="•"/>
            </a:pPr>
            <a:r>
              <a:rPr lang="en-US" sz="2000" dirty="0"/>
              <a:t>Feasibility of forming a local 501c3 for housing development</a:t>
            </a:r>
          </a:p>
          <a:p>
            <a:pPr marL="228600" lvl="1" indent="-228600" defTabSz="914400">
              <a:lnSpc>
                <a:spcPct val="90000"/>
              </a:lnSpc>
              <a:spcAft>
                <a:spcPts val="600"/>
              </a:spcAft>
              <a:buFont typeface="Arial" panose="020B0604020202020204" pitchFamily="34" charset="0"/>
              <a:buChar char="•"/>
            </a:pPr>
            <a:endParaRPr lang="en-US" sz="1100" dirty="0"/>
          </a:p>
        </p:txBody>
      </p:sp>
      <p:sp>
        <p:nvSpPr>
          <p:cNvPr id="19" name="Rectangle 1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Graphic 15" descr="Handshake">
            <a:extLst>
              <a:ext uri="{FF2B5EF4-FFF2-40B4-BE49-F238E27FC236}">
                <a16:creationId xmlns:a16="http://schemas.microsoft.com/office/drawing/2014/main" id="{4329A814-C2AB-48C8-794B-3BC3CA83D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2887971134"/>
      </p:ext>
    </p:extLst>
  </p:cSld>
  <p:clrMapOvr>
    <a:masterClrMapping/>
  </p:clrMapOvr>
  <mc:AlternateContent xmlns:mc="http://schemas.openxmlformats.org/markup-compatibility/2006" xmlns:p14="http://schemas.microsoft.com/office/powerpoint/2010/main">
    <mc:Choice Requires="p14">
      <p:transition spd="slow" p14:dur="2000" advTm="167142"/>
    </mc:Choice>
    <mc:Fallback xmlns="">
      <p:transition spd="slow" advTm="16714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6F21F155-C97D-4201-390D-440ABFC1066D}"/>
              </a:ext>
            </a:extLst>
          </p:cNvPr>
          <p:cNvSpPr txBox="1"/>
          <p:nvPr/>
        </p:nvSpPr>
        <p:spPr>
          <a:xfrm>
            <a:off x="643467" y="321734"/>
            <a:ext cx="10905066" cy="1135737"/>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3100" kern="1200">
                <a:solidFill>
                  <a:schemeClr val="tx1"/>
                </a:solidFill>
                <a:latin typeface="+mj-lt"/>
                <a:ea typeface="+mj-ea"/>
                <a:cs typeface="+mj-cs"/>
              </a:rPr>
              <a:t>NEXT STEPS:</a:t>
            </a:r>
          </a:p>
          <a:p>
            <a:pPr defTabSz="914400">
              <a:lnSpc>
                <a:spcPct val="90000"/>
              </a:lnSpc>
              <a:spcBef>
                <a:spcPct val="0"/>
              </a:spcBef>
              <a:spcAft>
                <a:spcPts val="600"/>
              </a:spcAft>
            </a:pPr>
            <a:r>
              <a:rPr lang="en-US" sz="3100" kern="1200">
                <a:solidFill>
                  <a:schemeClr val="tx1"/>
                </a:solidFill>
                <a:latin typeface="+mj-lt"/>
                <a:ea typeface="+mj-ea"/>
                <a:cs typeface="+mj-cs"/>
              </a:rPr>
              <a:t>Gilmore Hill Feasibility</a:t>
            </a:r>
          </a:p>
          <a:p>
            <a:pPr defTabSz="914400">
              <a:lnSpc>
                <a:spcPct val="90000"/>
              </a:lnSpc>
              <a:spcBef>
                <a:spcPct val="0"/>
              </a:spcBef>
              <a:spcAft>
                <a:spcPts val="600"/>
              </a:spcAft>
            </a:pPr>
            <a:endParaRPr lang="en-US" sz="3100" kern="1200">
              <a:solidFill>
                <a:schemeClr val="tx1"/>
              </a:solidFill>
              <a:latin typeface="+mj-lt"/>
              <a:ea typeface="+mj-ea"/>
              <a:cs typeface="+mj-cs"/>
            </a:endParaRPr>
          </a:p>
        </p:txBody>
      </p:sp>
      <p:sp>
        <p:nvSpPr>
          <p:cNvPr id="4" name="TextBox 3">
            <a:extLst>
              <a:ext uri="{FF2B5EF4-FFF2-40B4-BE49-F238E27FC236}">
                <a16:creationId xmlns:a16="http://schemas.microsoft.com/office/drawing/2014/main" id="{87E1F011-F470-A401-9E00-B248D14CB445}"/>
              </a:ext>
            </a:extLst>
          </p:cNvPr>
          <p:cNvSpPr txBox="1"/>
          <p:nvPr/>
        </p:nvSpPr>
        <p:spPr>
          <a:xfrm>
            <a:off x="643467" y="1782981"/>
            <a:ext cx="10905066" cy="4393982"/>
          </a:xfrm>
          <a:prstGeom prst="rect">
            <a:avLst/>
          </a:prstGeom>
        </p:spPr>
        <p:txBody>
          <a:bodyPr vert="horz" lIns="91440" tIns="45720" rIns="91440" bIns="45720" rtlCol="0">
            <a:normAutofit/>
          </a:bodyPr>
          <a:lstStyle/>
          <a:p>
            <a:pPr marL="57150" defTabSz="914400">
              <a:lnSpc>
                <a:spcPct val="90000"/>
              </a:lnSpc>
              <a:spcAft>
                <a:spcPts val="600"/>
              </a:spcAft>
            </a:pPr>
            <a:r>
              <a:rPr lang="en-US" sz="2000" dirty="0"/>
              <a:t>2009 APA Hamlet Extension</a:t>
            </a:r>
          </a:p>
          <a:p>
            <a:pPr marL="742950" lvl="1" indent="-228600" defTabSz="914400">
              <a:lnSpc>
                <a:spcPct val="90000"/>
              </a:lnSpc>
              <a:spcAft>
                <a:spcPts val="600"/>
              </a:spcAft>
              <a:buFont typeface="Arial" panose="020B0604020202020204" pitchFamily="34" charset="0"/>
              <a:buChar char="•"/>
            </a:pPr>
            <a:r>
              <a:rPr lang="en-US" sz="2000" dirty="0"/>
              <a:t>Project up to 120% of AMI</a:t>
            </a:r>
          </a:p>
          <a:p>
            <a:pPr marL="742950" lvl="1" indent="-228600" defTabSz="914400">
              <a:lnSpc>
                <a:spcPct val="90000"/>
              </a:lnSpc>
              <a:spcAft>
                <a:spcPts val="600"/>
              </a:spcAft>
              <a:buFont typeface="Arial" panose="020B0604020202020204" pitchFamily="34" charset="0"/>
              <a:buChar char="•"/>
            </a:pPr>
            <a:r>
              <a:rPr lang="en-US" sz="2000" dirty="0"/>
              <a:t>Property must be within 3 miles of Hamlet</a:t>
            </a:r>
          </a:p>
          <a:p>
            <a:pPr marL="742950" lvl="1" indent="-228600" defTabSz="914400">
              <a:lnSpc>
                <a:spcPct val="90000"/>
              </a:lnSpc>
              <a:spcAft>
                <a:spcPts val="600"/>
              </a:spcAft>
              <a:buFont typeface="Arial" panose="020B0604020202020204" pitchFamily="34" charset="0"/>
              <a:buChar char="•"/>
            </a:pPr>
            <a:r>
              <a:rPr lang="en-US" sz="2000" dirty="0"/>
              <a:t>Units cannot exceed 1200 square feet</a:t>
            </a:r>
          </a:p>
          <a:p>
            <a:pPr marL="742950" lvl="1" indent="-228600" defTabSz="914400">
              <a:lnSpc>
                <a:spcPct val="90000"/>
              </a:lnSpc>
              <a:spcAft>
                <a:spcPts val="600"/>
              </a:spcAft>
              <a:buFont typeface="Arial" panose="020B0604020202020204" pitchFamily="34" charset="0"/>
              <a:buChar char="•"/>
            </a:pPr>
            <a:r>
              <a:rPr lang="en-US" sz="2000" dirty="0"/>
              <a:t>If project meets the criteria, then one unit becomes 4 units</a:t>
            </a:r>
          </a:p>
          <a:p>
            <a:pPr lvl="1" indent="-228600" defTabSz="914400">
              <a:lnSpc>
                <a:spcPct val="90000"/>
              </a:lnSpc>
              <a:spcAft>
                <a:spcPts val="600"/>
              </a:spcAft>
              <a:buFont typeface="Arial" panose="020B0604020202020204" pitchFamily="34" charset="0"/>
              <a:buChar char="•"/>
            </a:pPr>
            <a:endParaRPr lang="en-US" sz="2000" dirty="0"/>
          </a:p>
          <a:p>
            <a:pPr marL="57150" defTabSz="914400">
              <a:lnSpc>
                <a:spcPct val="90000"/>
              </a:lnSpc>
              <a:spcAft>
                <a:spcPts val="600"/>
              </a:spcAft>
            </a:pPr>
            <a:r>
              <a:rPr lang="en-US" sz="2000" dirty="0"/>
              <a:t>Perc test is needed </a:t>
            </a:r>
          </a:p>
          <a:p>
            <a:pPr marL="742950" lvl="1" indent="-228600" defTabSz="914400">
              <a:lnSpc>
                <a:spcPct val="90000"/>
              </a:lnSpc>
              <a:spcAft>
                <a:spcPts val="600"/>
              </a:spcAft>
              <a:buFont typeface="Arial" panose="020B0604020202020204" pitchFamily="34" charset="0"/>
              <a:buChar char="•"/>
            </a:pPr>
            <a:r>
              <a:rPr lang="en-US" sz="2000" dirty="0"/>
              <a:t>Mark Buckley, engineer willing to conduct perc test – Fee would be approx. $600 (1/2 day)</a:t>
            </a:r>
          </a:p>
          <a:p>
            <a:pPr marL="742950" lvl="1" indent="-228600" defTabSz="914400">
              <a:lnSpc>
                <a:spcPct val="90000"/>
              </a:lnSpc>
              <a:spcAft>
                <a:spcPts val="600"/>
              </a:spcAft>
              <a:buFont typeface="Arial" panose="020B0604020202020204" pitchFamily="34" charset="0"/>
              <a:buChar char="•"/>
            </a:pPr>
            <a:r>
              <a:rPr lang="en-US" sz="2000" dirty="0"/>
              <a:t>ALT and and local donor have pledged to cover engineering fees</a:t>
            </a:r>
          </a:p>
          <a:p>
            <a:pPr marL="742950" lvl="1" indent="-228600" defTabSz="914400">
              <a:lnSpc>
                <a:spcPct val="90000"/>
              </a:lnSpc>
              <a:spcAft>
                <a:spcPts val="600"/>
              </a:spcAft>
              <a:buFont typeface="Arial" panose="020B0604020202020204" pitchFamily="34" charset="0"/>
              <a:buChar char="•"/>
            </a:pPr>
            <a:r>
              <a:rPr lang="en-US" sz="2000" dirty="0"/>
              <a:t>KHTF is requesting financial assistance from the Keene Town Board to cover the fee for a Backhoe and Operator for ½ day. Approximate cost $800.00</a:t>
            </a:r>
          </a:p>
          <a:p>
            <a:pPr indent="-228600" defTabSz="914400">
              <a:lnSpc>
                <a:spcPct val="90000"/>
              </a:lnSpc>
              <a:spcAft>
                <a:spcPts val="600"/>
              </a:spcAft>
              <a:buFont typeface="Arial" panose="020B0604020202020204" pitchFamily="34" charset="0"/>
              <a:buChar char="•"/>
            </a:pPr>
            <a:endParaRPr lang="en-US" sz="2000" dirty="0"/>
          </a:p>
          <a:p>
            <a:pPr indent="-228600" defTabSz="914400">
              <a:lnSpc>
                <a:spcPct val="90000"/>
              </a:lnSpc>
              <a:spcAft>
                <a:spcPts val="600"/>
              </a:spcAft>
              <a:buFont typeface="Arial" panose="020B0604020202020204" pitchFamily="34" charset="0"/>
              <a:buChar char="•"/>
            </a:pPr>
            <a:endParaRPr lang="en-US" sz="2000" dirty="0"/>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00491676"/>
      </p:ext>
    </p:extLst>
  </p:cSld>
  <p:clrMapOvr>
    <a:masterClrMapping/>
  </p:clrMapOvr>
  <mc:AlternateContent xmlns:mc="http://schemas.openxmlformats.org/markup-compatibility/2006" xmlns:p14="http://schemas.microsoft.com/office/powerpoint/2010/main">
    <mc:Choice Requires="p14">
      <p:transition spd="slow" p14:dur="2000" advTm="22673"/>
    </mc:Choice>
    <mc:Fallback xmlns="">
      <p:transition spd="slow" advTm="22673"/>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ABF45E8-6F22-B595-A211-27CC7935299A}"/>
              </a:ext>
            </a:extLst>
          </p:cNvPr>
          <p:cNvSpPr txBox="1"/>
          <p:nvPr/>
        </p:nvSpPr>
        <p:spPr>
          <a:xfrm>
            <a:off x="970908" y="1220919"/>
            <a:ext cx="5425781" cy="2387600"/>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endParaRPr lang="en-US" sz="6000" kern="1200" dirty="0">
              <a:solidFill>
                <a:schemeClr val="tx1"/>
              </a:solidFill>
              <a:latin typeface="+mj-lt"/>
              <a:ea typeface="+mj-ea"/>
              <a:cs typeface="+mj-cs"/>
            </a:endParaRPr>
          </a:p>
        </p:txBody>
      </p:sp>
      <p:sp>
        <p:nvSpPr>
          <p:cNvPr id="9" name="Freeform: Shape 8">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Oval 10">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Block Arc 12">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Freeform: Shape 14">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7" name="Straight Connector 16">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1" name="Arc 20">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C50CB70-445A-086B-8832-4BA01CE977AD}"/>
              </a:ext>
            </a:extLst>
          </p:cNvPr>
          <p:cNvSpPr txBox="1"/>
          <p:nvPr/>
        </p:nvSpPr>
        <p:spPr>
          <a:xfrm>
            <a:off x="970907" y="1839649"/>
            <a:ext cx="4710127" cy="3877985"/>
          </a:xfrm>
          <a:prstGeom prst="rect">
            <a:avLst/>
          </a:prstGeom>
          <a:noFill/>
        </p:spPr>
        <p:txBody>
          <a:bodyPr wrap="square" rtlCol="0">
            <a:spAutoFit/>
          </a:bodyPr>
          <a:lstStyle/>
          <a:p>
            <a:r>
              <a:rPr lang="en-US" sz="3200" dirty="0"/>
              <a:t>Thank YOU for listening!</a:t>
            </a:r>
          </a:p>
          <a:p>
            <a:r>
              <a:rPr lang="en-US" b="1" dirty="0"/>
              <a:t>Keene Housing Task Force:</a:t>
            </a:r>
            <a:r>
              <a:rPr lang="en-US" dirty="0"/>
              <a:t> Melanie Porter, Dre Roebuck, Jon Brown, Leslie Shipps, Marcy Neville, Martha Lee Owen, Melissa </a:t>
            </a:r>
            <a:r>
              <a:rPr lang="en-US" dirty="0" err="1"/>
              <a:t>Eisinger</a:t>
            </a:r>
            <a:r>
              <a:rPr lang="en-US" dirty="0"/>
              <a:t>, Monique Weston, Tom Both, Alana Both, Burge Ayres, Teresa Cheetham-Palen</a:t>
            </a:r>
          </a:p>
          <a:p>
            <a:endParaRPr lang="en-US" sz="3200" dirty="0"/>
          </a:p>
          <a:p>
            <a:endParaRPr lang="en-US" sz="3200" dirty="0"/>
          </a:p>
          <a:p>
            <a:r>
              <a:rPr lang="en-US" sz="2000" dirty="0"/>
              <a:t>Copy of the Survey will be posted on NDK</a:t>
            </a:r>
          </a:p>
          <a:p>
            <a:r>
              <a:rPr lang="en-US" sz="2000" dirty="0"/>
              <a:t>and the Town Website.</a:t>
            </a:r>
          </a:p>
          <a:p>
            <a:endParaRPr lang="en-US" sz="2000" dirty="0"/>
          </a:p>
        </p:txBody>
      </p:sp>
    </p:spTree>
    <p:extLst>
      <p:ext uri="{BB962C8B-B14F-4D97-AF65-F5344CB8AC3E}">
        <p14:creationId xmlns:p14="http://schemas.microsoft.com/office/powerpoint/2010/main" val="2134079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Arc 11">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2C0337-F0B5-E2A9-4BEC-96FF8C31CAFB}"/>
              </a:ext>
            </a:extLst>
          </p:cNvPr>
          <p:cNvSpPr>
            <a:spLocks noGrp="1"/>
          </p:cNvSpPr>
          <p:nvPr>
            <p:ph type="title"/>
          </p:nvPr>
        </p:nvSpPr>
        <p:spPr>
          <a:xfrm>
            <a:off x="5894962" y="479493"/>
            <a:ext cx="5458838" cy="1325563"/>
          </a:xfrm>
        </p:spPr>
        <p:txBody>
          <a:bodyPr vert="horz" lIns="91440" tIns="45720" rIns="91440" bIns="45720" rtlCol="0">
            <a:normAutofit/>
          </a:bodyPr>
          <a:lstStyle/>
          <a:p>
            <a:r>
              <a:rPr lang="en-US" kern="1200">
                <a:latin typeface="+mj-lt"/>
                <a:ea typeface="+mj-ea"/>
                <a:cs typeface="+mj-cs"/>
              </a:rPr>
              <a:t>Number of respondents</a:t>
            </a:r>
          </a:p>
        </p:txBody>
      </p:sp>
      <p:sp>
        <p:nvSpPr>
          <p:cNvPr id="18" name="Freeform: Shape 13">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9" name="Graphic 6" descr="Users">
            <a:extLst>
              <a:ext uri="{FF2B5EF4-FFF2-40B4-BE49-F238E27FC236}">
                <a16:creationId xmlns:a16="http://schemas.microsoft.com/office/drawing/2014/main" id="{618D19EC-D511-001F-6F7A-2B9026A4826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3182" y="955437"/>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a:extLst>
              <a:ext uri="{FF2B5EF4-FFF2-40B4-BE49-F238E27FC236}">
                <a16:creationId xmlns:a16="http://schemas.microsoft.com/office/drawing/2014/main" id="{E303957E-3AA1-CA66-21C3-27687AB269CA}"/>
              </a:ext>
            </a:extLst>
          </p:cNvPr>
          <p:cNvSpPr>
            <a:spLocks noGrp="1"/>
          </p:cNvSpPr>
          <p:nvPr>
            <p:ph idx="1"/>
          </p:nvPr>
        </p:nvSpPr>
        <p:spPr>
          <a:xfrm>
            <a:off x="5894962" y="1984443"/>
            <a:ext cx="5458838" cy="4192520"/>
          </a:xfrm>
        </p:spPr>
        <p:txBody>
          <a:bodyPr vert="horz" lIns="91440" tIns="45720" rIns="91440" bIns="45720" rtlCol="0">
            <a:normAutofit/>
          </a:bodyPr>
          <a:lstStyle/>
          <a:p>
            <a:pPr marL="0" indent="0" algn="ctr">
              <a:buNone/>
            </a:pPr>
            <a:r>
              <a:rPr lang="en-US" sz="9600" kern="1200" dirty="0">
                <a:latin typeface="+mn-lt"/>
                <a:ea typeface="+mn-ea"/>
                <a:cs typeface="+mn-cs"/>
              </a:rPr>
              <a:t>252</a:t>
            </a:r>
          </a:p>
          <a:p>
            <a:pPr marL="0" indent="0" algn="ctr">
              <a:buNone/>
            </a:pPr>
            <a:r>
              <a:rPr lang="en-US" sz="4000" kern="1200" dirty="0">
                <a:latin typeface="+mn-lt"/>
                <a:ea typeface="+mn-ea"/>
                <a:cs typeface="+mn-cs"/>
              </a:rPr>
              <a:t>81%  = year-round residents</a:t>
            </a:r>
          </a:p>
        </p:txBody>
      </p:sp>
    </p:spTree>
    <p:extLst>
      <p:ext uri="{BB962C8B-B14F-4D97-AF65-F5344CB8AC3E}">
        <p14:creationId xmlns:p14="http://schemas.microsoft.com/office/powerpoint/2010/main" val="2171998126"/>
      </p:ext>
    </p:extLst>
  </p:cSld>
  <p:clrMapOvr>
    <a:masterClrMapping/>
  </p:clrMapOvr>
  <mc:AlternateContent xmlns:mc="http://schemas.openxmlformats.org/markup-compatibility/2006" xmlns:p14="http://schemas.microsoft.com/office/powerpoint/2010/main">
    <mc:Choice Requires="p14">
      <p:transition spd="slow" p14:dur="2000" advTm="18635"/>
    </mc:Choice>
    <mc:Fallback xmlns="">
      <p:transition spd="slow" advTm="1863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19"/>
                                        </p:tgtEl>
                                        <p:attrNameLst>
                                          <p:attrName>style.visibility</p:attrName>
                                        </p:attrNameLst>
                                      </p:cBhvr>
                                      <p:to>
                                        <p:strVal val="visible"/>
                                      </p:to>
                                    </p:set>
                                    <p:animEffect transition="in" filter="fade">
                                      <p:cBhvr>
                                        <p:cTn id="7" dur="700"/>
                                        <p:tgtEl>
                                          <p:spTgt spid="19"/>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title"/>
          </p:nvPr>
        </p:nvSpPr>
        <p:spPr>
          <a:xfrm>
            <a:off x="1289304" y="3429000"/>
            <a:ext cx="8921672" cy="1713305"/>
          </a:xfrm>
        </p:spPr>
        <p:txBody>
          <a:bodyPr vert="horz" lIns="91440" tIns="45720" rIns="91440" bIns="45720" rtlCol="0" anchor="b">
            <a:normAutofit/>
          </a:bodyPr>
          <a:lstStyle/>
          <a:p>
            <a:r>
              <a:rPr lang="en-US" sz="3800" kern="1200">
                <a:solidFill>
                  <a:schemeClr val="tx1"/>
                </a:solidFill>
                <a:latin typeface="+mj-lt"/>
                <a:ea typeface="+mj-ea"/>
                <a:cs typeface="+mj-cs"/>
              </a:rPr>
              <a:t>Q2: Are you employed in the Adirondack Region? (Select all that apply)</a:t>
            </a:r>
          </a:p>
        </p:txBody>
      </p:sp>
      <p:sp>
        <p:nvSpPr>
          <p:cNvPr id="3" name="Title"/>
          <p:cNvSpPr>
            <a:spLocks noGrp="1"/>
          </p:cNvSpPr>
          <p:nvPr>
            <p:ph type="body" sz="quarter" idx="14"/>
          </p:nvPr>
        </p:nvSpPr>
        <p:spPr>
          <a:xfrm>
            <a:off x="1289303" y="5142305"/>
            <a:ext cx="7321298" cy="753165"/>
          </a:xfrm>
        </p:spPr>
        <p:txBody>
          <a:bodyPr vert="horz" lIns="91440" tIns="45720" rIns="91440" bIns="45720" rtlCol="0" anchor="t">
            <a:normAutofit/>
          </a:bodyPr>
          <a:lstStyle/>
          <a:p>
            <a:pPr marL="0" indent="0">
              <a:buNone/>
            </a:pPr>
            <a:r>
              <a:rPr lang="en-US" sz="2400" kern="1200">
                <a:solidFill>
                  <a:schemeClr val="tx1"/>
                </a:solidFill>
                <a:latin typeface="+mn-lt"/>
                <a:ea typeface="+mn-ea"/>
                <a:cs typeface="+mn-cs"/>
              </a:rPr>
              <a:t>Answered: 252   Skipped: 0</a:t>
            </a:r>
          </a:p>
        </p:txBody>
      </p:sp>
      <p:graphicFrame>
        <p:nvGraphicFramePr>
          <p:cNvPr id="4" name="Chart Placeholder"/>
          <p:cNvGraphicFramePr>
            <a:graphicFrameLocks noGrp="1"/>
          </p:cNvGraphicFramePr>
          <p:nvPr>
            <p:extLst>
              <p:ext uri="{D42A27DB-BD31-4B8C-83A1-F6EECF244321}">
                <p14:modId xmlns:p14="http://schemas.microsoft.com/office/powerpoint/2010/main" val="2569803567"/>
              </p:ext>
            </p:extLst>
          </p:nvPr>
        </p:nvGraphicFramePr>
        <p:xfrm>
          <a:off x="1289303" y="1119116"/>
          <a:ext cx="9613397" cy="221363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8B5CFFD3-B3D5-A472-CE38-000D18C1E217}"/>
              </a:ext>
            </a:extLst>
          </p:cNvPr>
          <p:cNvSpPr txBox="1"/>
          <p:nvPr/>
        </p:nvSpPr>
        <p:spPr>
          <a:xfrm>
            <a:off x="6780362" y="1116000"/>
            <a:ext cx="4637858" cy="923330"/>
          </a:xfrm>
          <a:prstGeom prst="rect">
            <a:avLst/>
          </a:prstGeom>
          <a:noFill/>
        </p:spPr>
        <p:txBody>
          <a:bodyPr wrap="square" rtlCol="0">
            <a:spAutoFit/>
          </a:bodyPr>
          <a:lstStyle/>
          <a:p>
            <a:r>
              <a:rPr lang="en-US" dirty="0"/>
              <a:t>48% of respondents work in the ADK Region</a:t>
            </a:r>
          </a:p>
          <a:p>
            <a:r>
              <a:rPr lang="en-US" dirty="0"/>
              <a:t>33% are retired</a:t>
            </a:r>
          </a:p>
          <a:p>
            <a:r>
              <a:rPr lang="en-US" dirty="0"/>
              <a:t>13% Telecommute </a:t>
            </a:r>
          </a:p>
        </p:txBody>
      </p:sp>
    </p:spTree>
    <p:extLst>
      <p:ext uri="{BB962C8B-B14F-4D97-AF65-F5344CB8AC3E}">
        <p14:creationId xmlns:p14="http://schemas.microsoft.com/office/powerpoint/2010/main" val="2632664873"/>
      </p:ext>
    </p:extLst>
  </p:cSld>
  <p:clrMapOvr>
    <a:masterClrMapping/>
  </p:clrMapOvr>
  <mc:AlternateContent xmlns:mc="http://schemas.openxmlformats.org/markup-compatibility/2006" xmlns:p14="http://schemas.microsoft.com/office/powerpoint/2010/main">
    <mc:Choice Requires="p14">
      <p:transition spd="slow" p14:dur="2000" advTm="74769"/>
    </mc:Choice>
    <mc:Fallback xmlns="">
      <p:transition spd="slow" advTm="7476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699713" y="248038"/>
            <a:ext cx="7063721" cy="1159200"/>
          </a:xfrm>
        </p:spPr>
        <p:txBody>
          <a:bodyPr vert="horz" lIns="91440" tIns="45720" rIns="91440" bIns="45720" rtlCol="0" anchor="ctr">
            <a:normAutofit/>
          </a:bodyPr>
          <a:lstStyle/>
          <a:p>
            <a:r>
              <a:rPr lang="en-US" sz="2800" kern="1200" dirty="0">
                <a:solidFill>
                  <a:srgbClr val="FFFFFF"/>
                </a:solidFill>
                <a:latin typeface="+mj-lt"/>
                <a:ea typeface="+mj-ea"/>
                <a:cs typeface="+mj-cs"/>
              </a:rPr>
              <a:t>QQ%:at 5</a:t>
            </a:r>
            <a:r>
              <a:rPr lang="en-US" sz="4000" kern="1200" dirty="0">
                <a:solidFill>
                  <a:srgbClr val="FFFFFF"/>
                </a:solidFill>
                <a:latin typeface="+mj-lt"/>
                <a:ea typeface="+mj-ea"/>
                <a:cs typeface="+mj-cs"/>
              </a:rPr>
              <a:t>: What is your age?Q5</a:t>
            </a:r>
          </a:p>
        </p:txBody>
      </p:sp>
      <p:sp>
        <p:nvSpPr>
          <p:cNvPr id="3" name="Title"/>
          <p:cNvSpPr>
            <a:spLocks noGrp="1"/>
          </p:cNvSpPr>
          <p:nvPr>
            <p:ph type="body" sz="quarter" idx="14"/>
          </p:nvPr>
        </p:nvSpPr>
        <p:spPr>
          <a:xfrm>
            <a:off x="8572499" y="390832"/>
            <a:ext cx="3233585" cy="873612"/>
          </a:xfrm>
        </p:spPr>
        <p:txBody>
          <a:bodyPr vert="horz" lIns="91440" tIns="45720" rIns="91440" bIns="45720" rtlCol="0" anchor="ctr">
            <a:normAutofit/>
          </a:bodyPr>
          <a:lstStyle/>
          <a:p>
            <a:pPr marL="0" indent="0">
              <a:buNone/>
            </a:pPr>
            <a:r>
              <a:rPr lang="en-US" sz="2000" kern="1200" dirty="0">
                <a:solidFill>
                  <a:srgbClr val="FFFFFF"/>
                </a:solidFill>
                <a:latin typeface="+mn-lt"/>
                <a:ea typeface="+mn-ea"/>
                <a:cs typeface="+mn-cs"/>
              </a:rPr>
              <a:t>Answered: 252   Skipped: 0</a:t>
            </a:r>
          </a:p>
        </p:txBody>
      </p:sp>
      <p:graphicFrame>
        <p:nvGraphicFramePr>
          <p:cNvPr id="4" name="Chart Placeholder"/>
          <p:cNvGraphicFramePr>
            <a:graphicFrameLocks noGrp="1"/>
          </p:cNvGraphicFramePr>
          <p:nvPr>
            <p:extLst>
              <p:ext uri="{D42A27DB-BD31-4B8C-83A1-F6EECF244321}">
                <p14:modId xmlns:p14="http://schemas.microsoft.com/office/powerpoint/2010/main" val="2946067971"/>
              </p:ext>
            </p:extLst>
          </p:nvPr>
        </p:nvGraphicFramePr>
        <p:xfrm>
          <a:off x="288099" y="1568576"/>
          <a:ext cx="11471675" cy="484987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5B937F1-3CBC-8D42-E343-8F052B469272}"/>
              </a:ext>
            </a:extLst>
          </p:cNvPr>
          <p:cNvSpPr txBox="1"/>
          <p:nvPr/>
        </p:nvSpPr>
        <p:spPr>
          <a:xfrm>
            <a:off x="706581" y="207818"/>
            <a:ext cx="5556195" cy="523220"/>
          </a:xfrm>
          <a:prstGeom prst="rect">
            <a:avLst/>
          </a:prstGeom>
          <a:noFill/>
        </p:spPr>
        <p:txBody>
          <a:bodyPr wrap="square" rtlCol="0">
            <a:spAutoFit/>
          </a:bodyPr>
          <a:lstStyle/>
          <a:p>
            <a:r>
              <a:rPr lang="en-US" sz="2800" dirty="0">
                <a:latin typeface="+mj-lt"/>
              </a:rPr>
              <a:t>Q5: What is your age?</a:t>
            </a:r>
          </a:p>
        </p:txBody>
      </p:sp>
      <p:sp>
        <p:nvSpPr>
          <p:cNvPr id="7" name="TextBox 6">
            <a:extLst>
              <a:ext uri="{FF2B5EF4-FFF2-40B4-BE49-F238E27FC236}">
                <a16:creationId xmlns:a16="http://schemas.microsoft.com/office/drawing/2014/main" id="{A2B137DF-98E5-DBCF-B843-D05144E5BA72}"/>
              </a:ext>
            </a:extLst>
          </p:cNvPr>
          <p:cNvSpPr txBox="1"/>
          <p:nvPr/>
        </p:nvSpPr>
        <p:spPr>
          <a:xfrm>
            <a:off x="6096000" y="1035170"/>
            <a:ext cx="4056184" cy="1477328"/>
          </a:xfrm>
          <a:prstGeom prst="rect">
            <a:avLst/>
          </a:prstGeom>
          <a:solidFill>
            <a:schemeClr val="accent2">
              <a:lumMod val="60000"/>
              <a:lumOff val="40000"/>
            </a:schemeClr>
          </a:solidFill>
        </p:spPr>
        <p:txBody>
          <a:bodyPr wrap="square" rtlCol="0">
            <a:spAutoFit/>
          </a:bodyPr>
          <a:lstStyle/>
          <a:p>
            <a:r>
              <a:rPr lang="en-US" sz="2400" dirty="0"/>
              <a:t>7%   - 18-34 years</a:t>
            </a:r>
          </a:p>
          <a:p>
            <a:r>
              <a:rPr lang="en-US" sz="2400" dirty="0"/>
              <a:t>53% - 35 and 64 years of age</a:t>
            </a:r>
          </a:p>
          <a:p>
            <a:r>
              <a:rPr lang="en-US" sz="2400" dirty="0"/>
              <a:t>38% - over 65 years</a:t>
            </a:r>
          </a:p>
          <a:p>
            <a:endParaRPr lang="en-US" dirty="0"/>
          </a:p>
        </p:txBody>
      </p:sp>
    </p:spTree>
    <p:extLst>
      <p:ext uri="{BB962C8B-B14F-4D97-AF65-F5344CB8AC3E}">
        <p14:creationId xmlns:p14="http://schemas.microsoft.com/office/powerpoint/2010/main" val="3928874472"/>
      </p:ext>
    </p:extLst>
  </p:cSld>
  <p:clrMapOvr>
    <a:masterClrMapping/>
  </p:clrMapOvr>
  <mc:AlternateContent xmlns:mc="http://schemas.openxmlformats.org/markup-compatibility/2006" xmlns:p14="http://schemas.microsoft.com/office/powerpoint/2010/main">
    <mc:Choice Requires="p14">
      <p:transition spd="slow" p14:dur="2000" advTm="42050"/>
    </mc:Choice>
    <mc:Fallback xmlns="">
      <p:transition spd="slow" advTm="4205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2E961F1-4A28-4A5F-BBD4-6E400E5E6C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4539556"/>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7F57BEA8-497D-4AA8-8A18-BDCD696B2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35795"/>
            <a:ext cx="12192000" cy="1735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title"/>
          </p:nvPr>
        </p:nvSpPr>
        <p:spPr>
          <a:xfrm>
            <a:off x="526073" y="4756638"/>
            <a:ext cx="11139854" cy="930447"/>
          </a:xfrm>
        </p:spPr>
        <p:txBody>
          <a:bodyPr vert="horz" lIns="91440" tIns="45720" rIns="91440" bIns="45720" rtlCol="0" anchor="b">
            <a:normAutofit/>
          </a:bodyPr>
          <a:lstStyle/>
          <a:p>
            <a:pPr algn="ctr"/>
            <a:r>
              <a:rPr lang="en-US" sz="3000" kern="1200">
                <a:solidFill>
                  <a:schemeClr val="bg1"/>
                </a:solidFill>
                <a:latin typeface="+mj-lt"/>
                <a:ea typeface="+mj-ea"/>
                <a:cs typeface="+mj-cs"/>
              </a:rPr>
              <a:t>Q6: What is the annual income for your entire household income, before taxes?</a:t>
            </a:r>
          </a:p>
        </p:txBody>
      </p:sp>
      <p:sp>
        <p:nvSpPr>
          <p:cNvPr id="3" name="Title"/>
          <p:cNvSpPr>
            <a:spLocks noGrp="1"/>
          </p:cNvSpPr>
          <p:nvPr>
            <p:ph type="body" sz="quarter" idx="14"/>
          </p:nvPr>
        </p:nvSpPr>
        <p:spPr>
          <a:xfrm>
            <a:off x="1524000" y="5815698"/>
            <a:ext cx="9144000" cy="420001"/>
          </a:xfrm>
        </p:spPr>
        <p:txBody>
          <a:bodyPr vert="horz" lIns="91440" tIns="45720" rIns="91440" bIns="45720" rtlCol="0">
            <a:normAutofit/>
          </a:bodyPr>
          <a:lstStyle/>
          <a:p>
            <a:pPr marL="0" indent="0" algn="ctr">
              <a:buNone/>
            </a:pPr>
            <a:r>
              <a:rPr lang="en-US" sz="2000" kern="1200">
                <a:solidFill>
                  <a:schemeClr val="bg1"/>
                </a:solidFill>
                <a:latin typeface="+mn-lt"/>
                <a:ea typeface="+mn-ea"/>
                <a:cs typeface="+mn-cs"/>
              </a:rPr>
              <a:t>Answered: 241   Skipped: 11</a:t>
            </a:r>
          </a:p>
        </p:txBody>
      </p:sp>
      <p:cxnSp>
        <p:nvCxnSpPr>
          <p:cNvPr id="13" name="Straight Connector 12">
            <a:extLst>
              <a:ext uri="{FF2B5EF4-FFF2-40B4-BE49-F238E27FC236}">
                <a16:creationId xmlns:a16="http://schemas.microsoft.com/office/drawing/2014/main" id="{A82415D3-DDE5-4D63-8CB3-23A5EC581B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5746932"/>
            <a:ext cx="2743200" cy="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D7193FB-6AE6-4B3B-8F89-56B55DD63B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468601"/>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Chart Placeholder"/>
          <p:cNvGraphicFramePr>
            <a:graphicFrameLocks noGrp="1"/>
          </p:cNvGraphicFramePr>
          <p:nvPr>
            <p:extLst>
              <p:ext uri="{D42A27DB-BD31-4B8C-83A1-F6EECF244321}">
                <p14:modId xmlns:p14="http://schemas.microsoft.com/office/powerpoint/2010/main" val="3760319045"/>
              </p:ext>
            </p:extLst>
          </p:nvPr>
        </p:nvGraphicFramePr>
        <p:xfrm>
          <a:off x="320040" y="307731"/>
          <a:ext cx="11496821" cy="399763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8B05E461-8BA3-D9FB-23C9-124C6A8D698C}"/>
              </a:ext>
            </a:extLst>
          </p:cNvPr>
          <p:cNvSpPr txBox="1"/>
          <p:nvPr/>
        </p:nvSpPr>
        <p:spPr>
          <a:xfrm>
            <a:off x="6551112" y="739036"/>
            <a:ext cx="4321479" cy="1320361"/>
          </a:xfrm>
          <a:prstGeom prst="rect">
            <a:avLst/>
          </a:prstGeom>
          <a:solidFill>
            <a:schemeClr val="accent2">
              <a:lumMod val="60000"/>
              <a:lumOff val="40000"/>
            </a:schemeClr>
          </a:solidFill>
        </p:spPr>
        <p:txBody>
          <a:bodyPr wrap="square">
            <a:spAutoFit/>
          </a:bodyPr>
          <a:lstStyle/>
          <a:p>
            <a:pPr indent="-228600" defTabSz="914400">
              <a:lnSpc>
                <a:spcPct val="90000"/>
              </a:lnSpc>
              <a:spcAft>
                <a:spcPts val="600"/>
              </a:spcAft>
              <a:buFont typeface="Arial" panose="020B0604020202020204" pitchFamily="34" charset="0"/>
              <a:buChar char="•"/>
            </a:pPr>
            <a:r>
              <a:rPr lang="en-US" dirty="0"/>
              <a:t>46% = $90,000 or below</a:t>
            </a:r>
          </a:p>
          <a:p>
            <a:pPr indent="-228600" defTabSz="914400">
              <a:lnSpc>
                <a:spcPct val="90000"/>
              </a:lnSpc>
              <a:spcAft>
                <a:spcPts val="600"/>
              </a:spcAft>
              <a:buFont typeface="Arial" panose="020B0604020202020204" pitchFamily="34" charset="0"/>
              <a:buChar char="•"/>
            </a:pPr>
            <a:r>
              <a:rPr lang="en-US" dirty="0"/>
              <a:t>64% of renters earn below $60,000</a:t>
            </a:r>
          </a:p>
          <a:p>
            <a:pPr indent="-228600" defTabSz="914400">
              <a:lnSpc>
                <a:spcPct val="90000"/>
              </a:lnSpc>
              <a:spcAft>
                <a:spcPts val="600"/>
              </a:spcAft>
              <a:buFont typeface="Arial" panose="020B0604020202020204" pitchFamily="34" charset="0"/>
              <a:buChar char="•"/>
            </a:pPr>
            <a:r>
              <a:rPr lang="en-US" dirty="0"/>
              <a:t>AMI - Town of Keene is $67,500 </a:t>
            </a:r>
          </a:p>
          <a:p>
            <a:pPr indent="-228600" defTabSz="914400">
              <a:lnSpc>
                <a:spcPct val="90000"/>
              </a:lnSpc>
              <a:spcAft>
                <a:spcPts val="600"/>
              </a:spcAft>
              <a:buFont typeface="Arial" panose="020B0604020202020204" pitchFamily="34" charset="0"/>
              <a:buChar char="•"/>
            </a:pPr>
            <a:r>
              <a:rPr lang="en-US" dirty="0"/>
              <a:t>AMI - Essex  County is $76,100 </a:t>
            </a:r>
          </a:p>
        </p:txBody>
      </p:sp>
    </p:spTree>
    <p:extLst>
      <p:ext uri="{BB962C8B-B14F-4D97-AF65-F5344CB8AC3E}">
        <p14:creationId xmlns:p14="http://schemas.microsoft.com/office/powerpoint/2010/main" val="4026603036"/>
      </p:ext>
    </p:extLst>
  </p:cSld>
  <p:clrMapOvr>
    <a:masterClrMapping/>
  </p:clrMapOvr>
  <mc:AlternateContent xmlns:mc="http://schemas.openxmlformats.org/markup-compatibility/2006" xmlns:p14="http://schemas.microsoft.com/office/powerpoint/2010/main">
    <mc:Choice Requires="p14">
      <p:transition spd="slow" p14:dur="2000" advTm="41402"/>
    </mc:Choice>
    <mc:Fallback xmlns="">
      <p:transition spd="slow" advTm="4140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title"/>
          </p:nvPr>
        </p:nvSpPr>
        <p:spPr>
          <a:xfrm>
            <a:off x="699713" y="248038"/>
            <a:ext cx="7063721" cy="1159200"/>
          </a:xfrm>
        </p:spPr>
        <p:txBody>
          <a:bodyPr vert="horz" lIns="91440" tIns="45720" rIns="91440" bIns="45720" rtlCol="0" anchor="ctr">
            <a:normAutofit/>
          </a:bodyPr>
          <a:lstStyle/>
          <a:p>
            <a:r>
              <a:rPr lang="en-US" sz="3400" kern="1200">
                <a:solidFill>
                  <a:srgbClr val="FFFFFF"/>
                </a:solidFill>
                <a:latin typeface="+mj-lt"/>
                <a:ea typeface="+mj-ea"/>
                <a:cs typeface="+mj-cs"/>
              </a:rPr>
              <a:t>Q7: How many people currently live in your Keene or Keene Valley household?</a:t>
            </a:r>
          </a:p>
        </p:txBody>
      </p:sp>
      <p:sp>
        <p:nvSpPr>
          <p:cNvPr id="3" name="Title"/>
          <p:cNvSpPr>
            <a:spLocks noGrp="1"/>
          </p:cNvSpPr>
          <p:nvPr>
            <p:ph type="body" sz="quarter" idx="14"/>
          </p:nvPr>
        </p:nvSpPr>
        <p:spPr>
          <a:xfrm>
            <a:off x="8572499" y="390832"/>
            <a:ext cx="3233585" cy="873612"/>
          </a:xfrm>
        </p:spPr>
        <p:txBody>
          <a:bodyPr vert="horz" lIns="91440" tIns="45720" rIns="91440" bIns="45720" rtlCol="0" anchor="ctr">
            <a:normAutofit/>
          </a:bodyPr>
          <a:lstStyle/>
          <a:p>
            <a:pPr marL="0" indent="0">
              <a:buNone/>
            </a:pPr>
            <a:r>
              <a:rPr lang="en-US" sz="2000" kern="1200">
                <a:solidFill>
                  <a:srgbClr val="FFFFFF"/>
                </a:solidFill>
                <a:latin typeface="+mn-lt"/>
                <a:ea typeface="+mn-ea"/>
                <a:cs typeface="+mn-cs"/>
              </a:rPr>
              <a:t>Answered: 248   Skipped: 4</a:t>
            </a:r>
          </a:p>
        </p:txBody>
      </p:sp>
      <p:graphicFrame>
        <p:nvGraphicFramePr>
          <p:cNvPr id="4" name="Chart Placeholder"/>
          <p:cNvGraphicFramePr>
            <a:graphicFrameLocks noGrp="1"/>
          </p:cNvGraphicFramePr>
          <p:nvPr>
            <p:extLst>
              <p:ext uri="{D42A27DB-BD31-4B8C-83A1-F6EECF244321}">
                <p14:modId xmlns:p14="http://schemas.microsoft.com/office/powerpoint/2010/main" val="4060001080"/>
              </p:ext>
            </p:extLst>
          </p:nvPr>
        </p:nvGraphicFramePr>
        <p:xfrm>
          <a:off x="432225" y="1966293"/>
          <a:ext cx="11327549" cy="4452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9377211"/>
      </p:ext>
    </p:extLst>
  </p:cSld>
  <p:clrMapOvr>
    <a:masterClrMapping/>
  </p:clrMapOvr>
  <mc:AlternateContent xmlns:mc="http://schemas.openxmlformats.org/markup-compatibility/2006" xmlns:p14="http://schemas.microsoft.com/office/powerpoint/2010/main">
    <mc:Choice Requires="p14">
      <p:transition spd="slow" p14:dur="2000" advTm="20198"/>
    </mc:Choice>
    <mc:Fallback xmlns="">
      <p:transition spd="slow" advTm="2019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title"/>
          </p:nvPr>
        </p:nvSpPr>
        <p:spPr>
          <a:xfrm>
            <a:off x="699713" y="248038"/>
            <a:ext cx="7063721" cy="1159200"/>
          </a:xfrm>
        </p:spPr>
        <p:txBody>
          <a:bodyPr vert="horz" lIns="91440" tIns="45720" rIns="91440" bIns="45720" rtlCol="0" anchor="ctr">
            <a:normAutofit/>
          </a:bodyPr>
          <a:lstStyle/>
          <a:p>
            <a:r>
              <a:rPr lang="en-US" sz="3700" kern="1200">
                <a:solidFill>
                  <a:srgbClr val="FFFFFF"/>
                </a:solidFill>
                <a:latin typeface="+mj-lt"/>
                <a:ea typeface="+mj-ea"/>
                <a:cs typeface="+mj-cs"/>
              </a:rPr>
              <a:t>Q8: Do you currently rent or own your Keene/Keene Valley home?</a:t>
            </a:r>
          </a:p>
        </p:txBody>
      </p:sp>
      <p:sp>
        <p:nvSpPr>
          <p:cNvPr id="3" name="Title"/>
          <p:cNvSpPr>
            <a:spLocks noGrp="1"/>
          </p:cNvSpPr>
          <p:nvPr>
            <p:ph type="body" sz="quarter" idx="14"/>
          </p:nvPr>
        </p:nvSpPr>
        <p:spPr>
          <a:xfrm>
            <a:off x="8572499" y="390832"/>
            <a:ext cx="3233585" cy="873612"/>
          </a:xfrm>
        </p:spPr>
        <p:txBody>
          <a:bodyPr vert="horz" lIns="91440" tIns="45720" rIns="91440" bIns="45720" rtlCol="0" anchor="ctr">
            <a:normAutofit/>
          </a:bodyPr>
          <a:lstStyle/>
          <a:p>
            <a:pPr marL="0" indent="0">
              <a:buNone/>
            </a:pPr>
            <a:r>
              <a:rPr lang="en-US" sz="2000" kern="1200">
                <a:solidFill>
                  <a:srgbClr val="FFFFFF"/>
                </a:solidFill>
                <a:latin typeface="+mn-lt"/>
                <a:ea typeface="+mn-ea"/>
                <a:cs typeface="+mn-cs"/>
              </a:rPr>
              <a:t>Answered: 250   Skipped: 2</a:t>
            </a:r>
          </a:p>
        </p:txBody>
      </p:sp>
      <p:graphicFrame>
        <p:nvGraphicFramePr>
          <p:cNvPr id="4" name="Chart Placeholder"/>
          <p:cNvGraphicFramePr>
            <a:graphicFrameLocks noGrp="1"/>
          </p:cNvGraphicFramePr>
          <p:nvPr>
            <p:extLst>
              <p:ext uri="{D42A27DB-BD31-4B8C-83A1-F6EECF244321}">
                <p14:modId xmlns:p14="http://schemas.microsoft.com/office/powerpoint/2010/main" val="1584330074"/>
              </p:ext>
            </p:extLst>
          </p:nvPr>
        </p:nvGraphicFramePr>
        <p:xfrm>
          <a:off x="432225" y="1966293"/>
          <a:ext cx="11327549" cy="4452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81653281"/>
      </p:ext>
    </p:extLst>
  </p:cSld>
  <p:clrMapOvr>
    <a:masterClrMapping/>
  </p:clrMapOvr>
  <mc:AlternateContent xmlns:mc="http://schemas.openxmlformats.org/markup-compatibility/2006" xmlns:p14="http://schemas.microsoft.com/office/powerpoint/2010/main">
    <mc:Choice Requires="p14">
      <p:transition spd="slow" p14:dur="2000" advTm="12395"/>
    </mc:Choice>
    <mc:Fallback xmlns="">
      <p:transition spd="slow" advTm="1239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p:cNvSpPr>
            <a:spLocks noGrp="1"/>
          </p:cNvSpPr>
          <p:nvPr>
            <p:ph type="title"/>
          </p:nvPr>
        </p:nvSpPr>
        <p:spPr>
          <a:xfrm>
            <a:off x="660041" y="2767106"/>
            <a:ext cx="2880828" cy="3071906"/>
          </a:xfrm>
        </p:spPr>
        <p:txBody>
          <a:bodyPr vert="horz" lIns="91440" tIns="45720" rIns="91440" bIns="45720" rtlCol="0" anchor="t">
            <a:normAutofit/>
          </a:bodyPr>
          <a:lstStyle/>
          <a:p>
            <a:r>
              <a:rPr lang="en-US" sz="2800" kern="1200">
                <a:solidFill>
                  <a:srgbClr val="FFFFFF"/>
                </a:solidFill>
                <a:latin typeface="+mj-lt"/>
                <a:ea typeface="+mj-ea"/>
                <a:cs typeface="+mj-cs"/>
              </a:rPr>
              <a:t>Q9: What is your current monthly rent or mortgage (including taxes/insurance) for your home in Keene?</a:t>
            </a:r>
          </a:p>
        </p:txBody>
      </p:sp>
      <p:sp>
        <p:nvSpPr>
          <p:cNvPr id="3" name="Title"/>
          <p:cNvSpPr>
            <a:spLocks noGrp="1"/>
          </p:cNvSpPr>
          <p:nvPr>
            <p:ph type="body" sz="quarter" idx="14"/>
          </p:nvPr>
        </p:nvSpPr>
        <p:spPr>
          <a:xfrm>
            <a:off x="660042" y="806824"/>
            <a:ext cx="2919738" cy="1494117"/>
          </a:xfrm>
        </p:spPr>
        <p:txBody>
          <a:bodyPr vert="horz" lIns="91440" tIns="45720" rIns="91440" bIns="45720" rtlCol="0" anchor="b">
            <a:normAutofit/>
          </a:bodyPr>
          <a:lstStyle/>
          <a:p>
            <a:pPr marL="0" indent="0">
              <a:buNone/>
            </a:pPr>
            <a:r>
              <a:rPr lang="en-US" sz="2000" kern="1200">
                <a:solidFill>
                  <a:srgbClr val="FFFFFF"/>
                </a:solidFill>
                <a:latin typeface="+mn-lt"/>
                <a:ea typeface="+mn-ea"/>
                <a:cs typeface="+mn-cs"/>
              </a:rPr>
              <a:t>Answered: 238   Skipped: 14</a:t>
            </a:r>
          </a:p>
        </p:txBody>
      </p:sp>
      <p:graphicFrame>
        <p:nvGraphicFramePr>
          <p:cNvPr id="4" name="Chart Placeholder"/>
          <p:cNvGraphicFramePr>
            <a:graphicFrameLocks noGrp="1"/>
          </p:cNvGraphicFramePr>
          <p:nvPr>
            <p:extLst>
              <p:ext uri="{D42A27DB-BD31-4B8C-83A1-F6EECF244321}">
                <p14:modId xmlns:p14="http://schemas.microsoft.com/office/powerpoint/2010/main" val="1285776275"/>
              </p:ext>
            </p:extLst>
          </p:nvPr>
        </p:nvGraphicFramePr>
        <p:xfrm>
          <a:off x="4502428" y="467208"/>
          <a:ext cx="7225748" cy="59235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0445340"/>
      </p:ext>
    </p:extLst>
  </p:cSld>
  <p:clrMapOvr>
    <a:masterClrMapping/>
  </p:clrMapOvr>
  <mc:AlternateContent xmlns:mc="http://schemas.openxmlformats.org/markup-compatibility/2006" xmlns:p14="http://schemas.microsoft.com/office/powerpoint/2010/main">
    <mc:Choice Requires="p14">
      <p:transition spd="slow" p14:dur="2000" advTm="14465"/>
    </mc:Choice>
    <mc:Fallback xmlns="">
      <p:transition spd="slow" advTm="14465"/>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3825</TotalTime>
  <Words>1306</Words>
  <Application>Microsoft Macintosh PowerPoint</Application>
  <PresentationFormat>Widescreen</PresentationFormat>
  <Paragraphs>173</Paragraphs>
  <Slides>26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Helvetica Neue</vt:lpstr>
      <vt:lpstr>Office Theme</vt:lpstr>
      <vt:lpstr>Keene Housing Task force </vt:lpstr>
      <vt:lpstr>Survey Process</vt:lpstr>
      <vt:lpstr>Number of respondents</vt:lpstr>
      <vt:lpstr>Q2: Are you employed in the Adirondack Region? (Select all that apply)</vt:lpstr>
      <vt:lpstr>QQ%:at 5: What is your age?Q5</vt:lpstr>
      <vt:lpstr>Q6: What is the annual income for your entire household income, before taxes?</vt:lpstr>
      <vt:lpstr>Q7: How many people currently live in your Keene or Keene Valley household?</vt:lpstr>
      <vt:lpstr>Q8: Do you currently rent or own your Keene/Keene Valley home?</vt:lpstr>
      <vt:lpstr>Q9: What is your current monthly rent or mortgage (including taxes/insurance) for your home in Keene?</vt:lpstr>
      <vt:lpstr>Q9: What is your current monthly rent or mortgage (including taxes/insurance) for your home in Keene?</vt:lpstr>
      <vt:lpstr>Q13: Are you satisfied with your current housing?</vt:lpstr>
      <vt:lpstr>Q13: Are you satisfied with your current housing?</vt:lpstr>
      <vt:lpstr>PowerPoint Presentation</vt:lpstr>
      <vt:lpstr>Q14: In terms of living in Keene, what is your ideal type of housing?</vt:lpstr>
      <vt:lpstr>Q16: Do you know of an individual/couple/family who has had trouble finding housing in Keene in the last ten years?</vt:lpstr>
      <vt:lpstr>Q17: What are the biggest housing challenges in the Town of Keene?</vt:lpstr>
      <vt:lpstr>How has housing availability affected your ability to hire new employees:</vt:lpstr>
      <vt:lpstr>Survey Comments: What are the biggest housing challenges in Keene?</vt:lpstr>
      <vt:lpstr>Survey Summary</vt:lpstr>
      <vt:lpstr>Essex County Demographic and Housing Data May 2022  </vt:lpstr>
      <vt:lpstr>Essex County Demographic and Housing Report May 2022</vt:lpstr>
      <vt:lpstr>Conclusions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Keene Housing Task force </dc:title>
  <dc:creator>Teresa Cheetham-Palen</dc:creator>
  <cp:lastModifiedBy>Teresa Cheetham-Palen</cp:lastModifiedBy>
  <cp:revision>15</cp:revision>
  <dcterms:created xsi:type="dcterms:W3CDTF">2022-07-24T17:50:11Z</dcterms:created>
  <dcterms:modified xsi:type="dcterms:W3CDTF">2022-08-09T19:37:25Z</dcterms:modified>
</cp:coreProperties>
</file>